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3"/>
  </p:notesMasterIdLst>
  <p:sldIdLst>
    <p:sldId id="256" r:id="rId2"/>
    <p:sldId id="275" r:id="rId3"/>
    <p:sldId id="276" r:id="rId4"/>
    <p:sldId id="277" r:id="rId5"/>
    <p:sldId id="278" r:id="rId6"/>
    <p:sldId id="288" r:id="rId7"/>
    <p:sldId id="280" r:id="rId8"/>
    <p:sldId id="281" r:id="rId9"/>
    <p:sldId id="282" r:id="rId10"/>
    <p:sldId id="289" r:id="rId11"/>
    <p:sldId id="259" r:id="rId1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FB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734" autoAdjust="0"/>
    <p:restoredTop sz="94660"/>
  </p:normalViewPr>
  <p:slideViewPr>
    <p:cSldViewPr>
      <p:cViewPr varScale="1">
        <p:scale>
          <a:sx n="108" d="100"/>
          <a:sy n="108" d="100"/>
        </p:scale>
        <p:origin x="23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notesMaster" Target="notesMasters/notes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3C9035F-3556-4219-998D-B36347223E45}" type="datetimeFigureOut">
              <a:rPr lang="en-US" smtClean="0"/>
              <a:pPr/>
              <a:t>12/5/2022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79E62208-FB4C-4805-A92B-F69BA99ABF6F}" type="slidenum">
              <a:rPr lang="en-US" smtClean="0"/>
              <a:pPr/>
              <a:t>‹#›</a:t>
            </a:fld>
            <a:endParaRPr lang="en-US"/>
          </a:p>
        </p:txBody>
      </p:sp>
    </p:spTree>
    <p:extLst>
      <p:ext uri="{BB962C8B-B14F-4D97-AF65-F5344CB8AC3E}">
        <p14:creationId xmlns:p14="http://schemas.microsoft.com/office/powerpoint/2010/main" val="2225107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E62208-FB4C-4805-A92B-F69BA99ABF6F}" type="slidenum">
              <a:rPr lang="en-US" smtClean="0"/>
              <a:pPr/>
              <a:t>1</a:t>
            </a:fld>
            <a:endParaRPr lang="en-US"/>
          </a:p>
        </p:txBody>
      </p:sp>
    </p:spTree>
    <p:extLst>
      <p:ext uri="{BB962C8B-B14F-4D97-AF65-F5344CB8AC3E}">
        <p14:creationId xmlns:p14="http://schemas.microsoft.com/office/powerpoint/2010/main" val="3022288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E38080-70F2-4B13-B84A-A786E37DE1E7}"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04294-0870-4183-A08F-028671BEFAA3}"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E38080-70F2-4B13-B84A-A786E37DE1E7}"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04294-0870-4183-A08F-028671BEFA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E38080-70F2-4B13-B84A-A786E37DE1E7}"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04294-0870-4183-A08F-028671BEFA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E38080-70F2-4B13-B84A-A786E37DE1E7}"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04294-0870-4183-A08F-028671BEFAA3}"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E38080-70F2-4B13-B84A-A786E37DE1E7}" type="datetimeFigureOut">
              <a:rPr lang="en-US" smtClean="0"/>
              <a:pPr/>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504294-0870-4183-A08F-028671BEFA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E38080-70F2-4B13-B84A-A786E37DE1E7}" type="datetimeFigureOut">
              <a:rPr lang="en-US" smtClean="0"/>
              <a:pPr/>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504294-0870-4183-A08F-028671BEFAA3}"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E38080-70F2-4B13-B84A-A786E37DE1E7}" type="datetimeFigureOut">
              <a:rPr lang="en-US" smtClean="0"/>
              <a:pPr/>
              <a:t>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504294-0870-4183-A08F-028671BEFAA3}"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E38080-70F2-4B13-B84A-A786E37DE1E7}" type="datetimeFigureOut">
              <a:rPr lang="en-US" smtClean="0"/>
              <a:pPr/>
              <a:t>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504294-0870-4183-A08F-028671BEFA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38080-70F2-4B13-B84A-A786E37DE1E7}" type="datetimeFigureOut">
              <a:rPr lang="en-US" smtClean="0"/>
              <a:pPr/>
              <a:t>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504294-0870-4183-A08F-028671BEFA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E38080-70F2-4B13-B84A-A786E37DE1E7}" type="datetimeFigureOut">
              <a:rPr lang="en-US" smtClean="0"/>
              <a:pPr/>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504294-0870-4183-A08F-028671BEFA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E38080-70F2-4B13-B84A-A786E37DE1E7}" type="datetimeFigureOut">
              <a:rPr lang="en-US" smtClean="0"/>
              <a:pPr/>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504294-0870-4183-A08F-028671BEFAA3}"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3E38080-70F2-4B13-B84A-A786E37DE1E7}" type="datetimeFigureOut">
              <a:rPr lang="en-US" smtClean="0"/>
              <a:pPr/>
              <a:t>12/5/2022</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9504294-0870-4183-A08F-028671BEFA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xml" /><Relationship Id="rId1" Type="http://schemas.openxmlformats.org/officeDocument/2006/relationships/slideLayout" Target="../slideLayouts/slideLayout1.xml" /><Relationship Id="rId5" Type="http://schemas.openxmlformats.org/officeDocument/2006/relationships/image" Target="cid:image003.png@01D57205.9539E520" TargetMode="External" /><Relationship Id="rId4" Type="http://schemas.openxmlformats.org/officeDocument/2006/relationships/image" Target="../media/image2.png"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a:blipFill>
            <a:blip r:embed="rId3"/>
            <a:tile tx="0" ty="0" sx="100000" sy="100000" flip="none" algn="tl"/>
          </a:blipFill>
          <a:ln>
            <a:solidFill>
              <a:srgbClr val="FF0000"/>
            </a:solidFill>
          </a:ln>
        </p:spPr>
        <p:style>
          <a:lnRef idx="0">
            <a:scrgbClr r="0" g="0" b="0"/>
          </a:lnRef>
          <a:fillRef idx="1003">
            <a:schemeClr val="lt1"/>
          </a:fillRef>
          <a:effectRef idx="0">
            <a:scrgbClr r="0" g="0" b="0"/>
          </a:effectRef>
          <a:fontRef idx="major"/>
        </p:style>
        <p:txBody>
          <a:bodyPr anchor="ctr">
            <a:normAutofit/>
          </a:bodyPr>
          <a:lstStyle/>
          <a:p>
            <a:pPr marL="182880" indent="0" algn="ctr" rtl="1">
              <a:buNone/>
            </a:pPr>
            <a:br>
              <a:rPr lang="ar-JO" sz="4800" dirty="0">
                <a:solidFill>
                  <a:schemeClr val="tx2">
                    <a:lumMod val="75000"/>
                  </a:schemeClr>
                </a:solidFill>
                <a:latin typeface="Simplified Arabic" pitchFamily="18" charset="-78"/>
                <a:cs typeface="Simplified Arabic" pitchFamily="18" charset="-78"/>
              </a:rPr>
            </a:br>
            <a:r>
              <a:rPr lang="ar-JO" sz="4000" dirty="0">
                <a:solidFill>
                  <a:schemeClr val="tx2">
                    <a:lumMod val="75000"/>
                  </a:schemeClr>
                </a:solidFill>
                <a:latin typeface="Simplified Arabic" pitchFamily="18" charset="-78"/>
                <a:cs typeface="Simplified Arabic" pitchFamily="18" charset="-78"/>
              </a:rPr>
              <a:t>المؤتمر الدولي الرابع لهيئة مكافحة الفساد</a:t>
            </a:r>
            <a:br>
              <a:rPr lang="ar-JO" sz="4000" dirty="0">
                <a:solidFill>
                  <a:schemeClr val="tx2">
                    <a:lumMod val="75000"/>
                  </a:schemeClr>
                </a:solidFill>
                <a:latin typeface="Simplified Arabic" pitchFamily="18" charset="-78"/>
                <a:cs typeface="Simplified Arabic" pitchFamily="18" charset="-78"/>
              </a:rPr>
            </a:br>
            <a:r>
              <a:rPr lang="ar-JO" sz="4000" dirty="0">
                <a:solidFill>
                  <a:schemeClr val="tx2">
                    <a:lumMod val="75000"/>
                  </a:schemeClr>
                </a:solidFill>
                <a:latin typeface="Simplified Arabic" pitchFamily="18" charset="-78"/>
                <a:cs typeface="Simplified Arabic" pitchFamily="18" charset="-78"/>
              </a:rPr>
              <a:t>فلسطين</a:t>
            </a:r>
            <a:br>
              <a:rPr lang="ar-JO" sz="4000" dirty="0">
                <a:solidFill>
                  <a:schemeClr val="tx2">
                    <a:lumMod val="75000"/>
                  </a:schemeClr>
                </a:solidFill>
                <a:latin typeface="Simplified Arabic" pitchFamily="18" charset="-78"/>
                <a:cs typeface="Simplified Arabic" pitchFamily="18" charset="-78"/>
              </a:rPr>
            </a:br>
            <a:r>
              <a:rPr lang="ar-JO" sz="4000" dirty="0">
                <a:solidFill>
                  <a:schemeClr val="tx2">
                    <a:lumMod val="75000"/>
                  </a:schemeClr>
                </a:solidFill>
                <a:latin typeface="Simplified Arabic" pitchFamily="18" charset="-78"/>
                <a:cs typeface="Simplified Arabic" pitchFamily="18" charset="-78"/>
              </a:rPr>
              <a:t>الثلاثاء:6-12-2022</a:t>
            </a:r>
            <a:br>
              <a:rPr lang="ar-SA" sz="4000" dirty="0">
                <a:solidFill>
                  <a:schemeClr val="tx2">
                    <a:lumMod val="75000"/>
                  </a:schemeClr>
                </a:solidFill>
                <a:latin typeface="Simplified Arabic" pitchFamily="18" charset="-78"/>
                <a:cs typeface="Simplified Arabic" pitchFamily="18" charset="-78"/>
              </a:rPr>
            </a:br>
            <a:r>
              <a:rPr lang="ar-JO" sz="4000" dirty="0">
                <a:solidFill>
                  <a:schemeClr val="tx2">
                    <a:lumMod val="75000"/>
                  </a:schemeClr>
                </a:solidFill>
                <a:latin typeface="Simplified Arabic" pitchFamily="18" charset="-78"/>
                <a:cs typeface="Simplified Arabic" pitchFamily="18" charset="-78"/>
              </a:rPr>
              <a:t>متطلبات التقيد بقانون مكافحة الفساد والأنظمة المساندة له</a:t>
            </a:r>
            <a:br>
              <a:rPr lang="ar-SA" sz="4800" dirty="0">
                <a:solidFill>
                  <a:schemeClr val="tx2">
                    <a:lumMod val="75000"/>
                  </a:schemeClr>
                </a:solidFill>
                <a:latin typeface="Simplified Arabic" pitchFamily="18" charset="-78"/>
                <a:cs typeface="Simplified Arabic" pitchFamily="18" charset="-78"/>
              </a:rPr>
            </a:br>
            <a:r>
              <a:rPr lang="ar-JO" sz="3200" dirty="0">
                <a:solidFill>
                  <a:schemeClr val="tx2">
                    <a:lumMod val="75000"/>
                  </a:schemeClr>
                </a:solidFill>
                <a:latin typeface="Simplified Arabic" pitchFamily="18" charset="-78"/>
                <a:cs typeface="Simplified Arabic" pitchFamily="18" charset="-78"/>
              </a:rPr>
              <a:t>جمال قاش</a:t>
            </a:r>
            <a:br>
              <a:rPr lang="ar-JO" sz="3200" dirty="0">
                <a:solidFill>
                  <a:schemeClr val="tx2">
                    <a:lumMod val="75000"/>
                  </a:schemeClr>
                </a:solidFill>
                <a:latin typeface="Simplified Arabic" pitchFamily="18" charset="-78"/>
                <a:cs typeface="Simplified Arabic" pitchFamily="18" charset="-78"/>
              </a:rPr>
            </a:br>
            <a:r>
              <a:rPr lang="ar-JO" sz="3200" dirty="0">
                <a:solidFill>
                  <a:schemeClr val="tx2">
                    <a:lumMod val="75000"/>
                  </a:schemeClr>
                </a:solidFill>
                <a:latin typeface="Simplified Arabic" pitchFamily="18" charset="-78"/>
                <a:cs typeface="Simplified Arabic" pitchFamily="18" charset="-78"/>
              </a:rPr>
              <a:t>نائب رئيس هيئة مكافحة الفساد</a:t>
            </a:r>
            <a:endParaRPr lang="en-US" sz="3200" dirty="0">
              <a:solidFill>
                <a:schemeClr val="bg2">
                  <a:lumMod val="50000"/>
                </a:schemeClr>
              </a:solidFill>
              <a:latin typeface="Simplified Arabic" pitchFamily="18" charset="-78"/>
              <a:cs typeface="Simplified Arabic" pitchFamily="18" charset="-78"/>
            </a:endParaRPr>
          </a:p>
        </p:txBody>
      </p:sp>
      <p:pic>
        <p:nvPicPr>
          <p:cNvPr id="4" name="Picture 3" descr="cid:image003.png@01D57205.9539E520"/>
          <p:cNvPicPr/>
          <p:nvPr/>
        </p:nvPicPr>
        <p:blipFill>
          <a:blip r:embed="rId4" r:link="rId5">
            <a:extLst>
              <a:ext uri="{28A0092B-C50C-407E-A947-70E740481C1C}">
                <a14:useLocalDpi xmlns:a14="http://schemas.microsoft.com/office/drawing/2010/main" val="0"/>
              </a:ext>
            </a:extLst>
          </a:blip>
          <a:srcRect/>
          <a:stretch>
            <a:fillRect/>
          </a:stretch>
        </p:blipFill>
        <p:spPr bwMode="auto">
          <a:xfrm flipH="1">
            <a:off x="3845080" y="357166"/>
            <a:ext cx="1584176" cy="1440160"/>
          </a:xfrm>
          <a:prstGeom prst="rect">
            <a:avLst/>
          </a:prstGeom>
          <a:noFill/>
          <a:ln>
            <a:noFill/>
          </a:ln>
        </p:spPr>
      </p:pic>
    </p:spTree>
    <p:extLst>
      <p:ext uri="{BB962C8B-B14F-4D97-AF65-F5344CB8AC3E}">
        <p14:creationId xmlns:p14="http://schemas.microsoft.com/office/powerpoint/2010/main" val="151467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1B3D1-CDA2-4C8C-8CA2-19E49E6A1E2C}"/>
              </a:ext>
            </a:extLst>
          </p:cNvPr>
          <p:cNvSpPr>
            <a:spLocks noGrp="1"/>
          </p:cNvSpPr>
          <p:nvPr>
            <p:ph type="title"/>
          </p:nvPr>
        </p:nvSpPr>
        <p:spPr>
          <a:xfrm>
            <a:off x="0" y="30852"/>
            <a:ext cx="9144000" cy="589836"/>
          </a:xfrm>
        </p:spPr>
        <p:txBody>
          <a:bodyPr/>
          <a:lstStyle/>
          <a:p>
            <a:pPr marL="0" indent="0" algn="ctr">
              <a:buNone/>
            </a:pPr>
            <a:r>
              <a:rPr lang="ar-JO" sz="2200" dirty="0">
                <a:latin typeface="Simplified Arabic" panose="02020603050405020304" pitchFamily="18" charset="-78"/>
                <a:cs typeface="Simplified Arabic" panose="02020603050405020304" pitchFamily="18" charset="-78"/>
              </a:rPr>
              <a:t>متطلبات التقيد بالقانون على مستوى الأنظمة المنبثقة عن قانون مكافحة الفساد</a:t>
            </a:r>
            <a:endParaRPr lang="en-US" sz="2200" dirty="0">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31A44AEE-2E38-4FBF-B7C7-37CEF333BF09}"/>
              </a:ext>
            </a:extLst>
          </p:cNvPr>
          <p:cNvSpPr>
            <a:spLocks noGrp="1"/>
          </p:cNvSpPr>
          <p:nvPr>
            <p:ph sz="quarter" idx="13"/>
          </p:nvPr>
        </p:nvSpPr>
        <p:spPr>
          <a:xfrm>
            <a:off x="179512" y="620688"/>
            <a:ext cx="8784976" cy="6237311"/>
          </a:xfrm>
        </p:spPr>
        <p:txBody>
          <a:bodyPr>
            <a:normAutofit/>
          </a:bodyPr>
          <a:lstStyle/>
          <a:p>
            <a:pPr marL="45720" marR="0" lvl="0" indent="0" algn="r"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kumimoji="0" lang="ar-SA" altLang="en-US" sz="2000" b="1" i="0" u="none" strike="noStrike" kern="1200" cap="none" spc="0" normalizeH="0" baseline="0" noProof="0" dirty="0">
                <a:ln>
                  <a:noFill/>
                </a:ln>
                <a:solidFill>
                  <a:srgbClr val="070707"/>
                </a:solidFill>
                <a:effectLst/>
                <a:uLnTx/>
                <a:uFillTx/>
                <a:latin typeface="Simplified Arabic" panose="02020603050405020304" pitchFamily="18" charset="-78"/>
                <a:cs typeface="Simplified Arabic" panose="02020603050405020304" pitchFamily="18" charset="-78"/>
              </a:rPr>
              <a:t>قرار مجلس الوزراء رقم (10) لسنة 2019 م بنظام الهدايا</a:t>
            </a:r>
            <a:endParaRPr kumimoji="0" lang="en-US" altLang="en-US" sz="2000" b="1" i="0" u="none" strike="noStrike" kern="1200" cap="none" spc="0" normalizeH="0" baseline="0" noProof="0" dirty="0">
              <a:ln>
                <a:noFill/>
              </a:ln>
              <a:solidFill>
                <a:srgbClr val="070707"/>
              </a:solidFill>
              <a:effectLst/>
              <a:uLnTx/>
              <a:uFillTx/>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يصنف هذا النظام أيضا على انه ضمن منظومة التدابير الوقائية التي من شان الالتزام بها بالشكل الأمثل الحيلولة دون ارتكاب أفعال تصنف او توصف بانها جرائم فساد.</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جاء النظام ليحسم امرا جدليا بشان تلقي موظفي القطاع العام لهدايا بحكم وظائفهم وطبيعة عملهم، فحظر قبول الهدايا النقدية من حيث المبدأ، ووضع عدد من الضوابط والمعايير على تلقي الهدايا العينية.</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نص النظام بالمادة 6 منه على تشكيل لجان -بالجهات المشمولة بالقرار- بقرار من مسؤولي تلك الجهات لغايات النظر في الهدايا التي يتلقاها الخاضعون واتخاذ القرار بشأنها وفق احكام النظام، وقد عملت الهيئة خلال العامين الماضيين على مخاطبة الجهات الخاضعة وحثهم على تشكيل تلك اللجان كما عملت على اجراء تدريبات على النظام بالجهات التي استجابت لتشكيل اللجان المطلوبة.</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lang="ar-JO" sz="2000" dirty="0">
                <a:latin typeface="Simplified Arabic" panose="02020603050405020304" pitchFamily="18" charset="-78"/>
                <a:cs typeface="Simplified Arabic" panose="02020603050405020304" pitchFamily="18" charset="-78"/>
              </a:rPr>
              <a:t>واقع الحال يشير الى ان عدد كبير من الجهات الخاضعة ما زال غير ملتزم بأحكام النظام من خلال عدم تشكيل اللجان المختصة وهو ما يعكس حالة من التراخي واللامبالاة من طرفها بهذا النظام رغم أهميته واهمية التقيد بما تضمنه بالنظر لكونه أداة فعاله وتدبير مهم من التدابير الوقائية.</a:t>
            </a: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endParaRPr lang="ar-JO" sz="500" dirty="0">
              <a:latin typeface="Simplified Arabic" panose="02020603050405020304" pitchFamily="18" charset="-78"/>
              <a:cs typeface="Simplified Arabic" panose="02020603050405020304" pitchFamily="18" charset="-78"/>
            </a:endParaRP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lang="ar-JO" sz="2000" dirty="0">
                <a:latin typeface="Simplified Arabic" panose="02020603050405020304" pitchFamily="18" charset="-78"/>
                <a:cs typeface="Simplified Arabic" panose="02020603050405020304" pitchFamily="18" charset="-78"/>
              </a:rPr>
              <a:t>وعليه تبرز الحاجة الى اجراء عالي المستوى من قبل مجلس الوزراء يؤكد فيه على أهمية وضرورة وضع هذا النظام من قبل الجهات التابعة للمجلس موضع التنفيذ والالتزام الفعلي تحت طائلة المساءلة، وقد يكون من الجيد إعادة النظر في مواد النظام لترتب مسؤولية على عموم الجهات المكلفة التي لا تلزم بإعمال نصوصه اصولا.</a:t>
            </a:r>
            <a:endParaRPr lang="en-US" sz="2000" dirty="0"/>
          </a:p>
          <a:p>
            <a:pPr marL="45720" indent="0" algn="just" rtl="1">
              <a:buNone/>
            </a:pPr>
            <a:endParaRPr lang="ar-JO" sz="2400" dirty="0">
              <a:latin typeface="Simplified Arabic" panose="02020603050405020304" pitchFamily="18" charset="-78"/>
              <a:cs typeface="Simplified Arabic" panose="02020603050405020304" pitchFamily="18" charset="-78"/>
            </a:endParaRPr>
          </a:p>
          <a:p>
            <a:pPr marL="45720" indent="0" algn="just" rtl="1">
              <a:buNone/>
            </a:pPr>
            <a:endParaRPr lang="en-US" dirty="0"/>
          </a:p>
        </p:txBody>
      </p:sp>
    </p:spTree>
    <p:extLst>
      <p:ext uri="{BB962C8B-B14F-4D97-AF65-F5344CB8AC3E}">
        <p14:creationId xmlns:p14="http://schemas.microsoft.com/office/powerpoint/2010/main" val="4043370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7544" y="731520"/>
            <a:ext cx="8136904" cy="5433784"/>
          </a:xfrm>
        </p:spPr>
        <p:txBody>
          <a:bodyPr>
            <a:normAutofit/>
          </a:bodyPr>
          <a:lstStyle/>
          <a:p>
            <a:pPr marL="45720" indent="0" algn="r" rtl="1">
              <a:buNone/>
            </a:pPr>
            <a:endParaRPr lang="en-US" sz="4000" dirty="0">
              <a:latin typeface="Simplified Arabic" pitchFamily="18" charset="-78"/>
              <a:cs typeface="Simplified Arabic" pitchFamily="18" charset="-78"/>
            </a:endParaRPr>
          </a:p>
          <a:p>
            <a:pPr marL="45720" indent="0" algn="ctr" rtl="1">
              <a:buNone/>
            </a:pPr>
            <a:endParaRPr lang="ar-SA" sz="4000" b="1" dirty="0">
              <a:solidFill>
                <a:srgbClr val="002060"/>
              </a:solidFill>
              <a:latin typeface="Simplified Arabic" pitchFamily="18" charset="-78"/>
              <a:cs typeface="Simplified Arabic" pitchFamily="18" charset="-78"/>
            </a:endParaRPr>
          </a:p>
          <a:p>
            <a:pPr marL="45720" indent="0" algn="ctr" rtl="1">
              <a:buNone/>
            </a:pPr>
            <a:r>
              <a:rPr lang="ar-SA" sz="4000" b="1" dirty="0">
                <a:solidFill>
                  <a:srgbClr val="002060"/>
                </a:solidFill>
                <a:latin typeface="Simplified Arabic" pitchFamily="18" charset="-78"/>
                <a:cs typeface="Simplified Arabic" pitchFamily="18" charset="-78"/>
              </a:rPr>
              <a:t>تم بحمد الله </a:t>
            </a:r>
          </a:p>
          <a:p>
            <a:pPr marL="45720" indent="0" algn="ctr" rtl="1">
              <a:buNone/>
            </a:pPr>
            <a:r>
              <a:rPr lang="ar-SA" sz="4000" b="1" dirty="0">
                <a:solidFill>
                  <a:srgbClr val="002060"/>
                </a:solidFill>
                <a:latin typeface="Simplified Arabic" pitchFamily="18" charset="-78"/>
                <a:cs typeface="Simplified Arabic" pitchFamily="18" charset="-78"/>
              </a:rPr>
              <a:t>شكراً لحسن استماعكم</a:t>
            </a:r>
            <a:endParaRPr lang="en-US" sz="4000" b="1" dirty="0">
              <a:solidFill>
                <a:srgbClr val="00206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4085229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32337-27F0-4F8F-998A-D9D00D7B21D9}"/>
              </a:ext>
            </a:extLst>
          </p:cNvPr>
          <p:cNvSpPr>
            <a:spLocks noGrp="1"/>
          </p:cNvSpPr>
          <p:nvPr>
            <p:ph type="title"/>
          </p:nvPr>
        </p:nvSpPr>
        <p:spPr>
          <a:xfrm>
            <a:off x="0" y="0"/>
            <a:ext cx="9143999" cy="620688"/>
          </a:xfrm>
        </p:spPr>
        <p:txBody>
          <a:bodyPr/>
          <a:lstStyle/>
          <a:p>
            <a:pPr marL="0" indent="0" algn="ctr">
              <a:buNone/>
            </a:pPr>
            <a:r>
              <a:rPr lang="ar-JO" sz="2200" dirty="0"/>
              <a:t>توطئة وتقديم</a:t>
            </a:r>
            <a:endParaRPr lang="en-US" sz="2200" dirty="0"/>
          </a:p>
        </p:txBody>
      </p:sp>
      <p:sp>
        <p:nvSpPr>
          <p:cNvPr id="3" name="Content Placeholder 2">
            <a:extLst>
              <a:ext uri="{FF2B5EF4-FFF2-40B4-BE49-F238E27FC236}">
                <a16:creationId xmlns:a16="http://schemas.microsoft.com/office/drawing/2014/main" id="{B022BDA0-CD4E-4B4C-8F58-9A5E358C349E}"/>
              </a:ext>
            </a:extLst>
          </p:cNvPr>
          <p:cNvSpPr>
            <a:spLocks noGrp="1"/>
          </p:cNvSpPr>
          <p:nvPr>
            <p:ph sz="quarter" idx="13"/>
          </p:nvPr>
        </p:nvSpPr>
        <p:spPr>
          <a:xfrm>
            <a:off x="0" y="692696"/>
            <a:ext cx="9143999" cy="6165304"/>
          </a:xfrm>
        </p:spPr>
        <p:txBody>
          <a:bodyPr>
            <a:normAutofit/>
          </a:bodyPr>
          <a:lstStyle/>
          <a:p>
            <a:pPr marL="45720" indent="0" algn="just" rtl="1">
              <a:buNone/>
            </a:pPr>
            <a:r>
              <a:rPr lang="ar-JO" sz="2000" dirty="0">
                <a:latin typeface="Simplified Arabic" panose="02020603050405020304" pitchFamily="18" charset="-78"/>
                <a:cs typeface="Simplified Arabic" panose="02020603050405020304" pitchFamily="18" charset="-78"/>
              </a:rPr>
              <a:t>عقب إقرار الاتفاقية الأممية لمكافحة الفساد بالعام 2003، والتي جاءت متطابقة مع القانون الأساسي و الإرادة السياسية العليا التي يمثلها فخامة السيد الرئيس حفظه الله، عمدت دولة فلسطين الى </a:t>
            </a:r>
            <a:r>
              <a:rPr lang="ar-SA" sz="2000" dirty="0">
                <a:latin typeface="Simplified Arabic" panose="02020603050405020304" pitchFamily="18" charset="-78"/>
                <a:ea typeface="SimSun" panose="02010600030101010101" pitchFamily="2" charset="-122"/>
                <a:cs typeface="Simplified Arabic" panose="02020603050405020304" pitchFamily="18" charset="-78"/>
              </a:rPr>
              <a:t>إنشاء هيئة مكافحة الفساد بموجب قرار بقانون رقم (7) لسنة 2010 المعدل لقانون الكسب غير المشروع رقم (1) لسنة</a:t>
            </a:r>
            <a:r>
              <a:rPr lang="ar-JO" sz="2000" dirty="0">
                <a:latin typeface="Simplified Arabic" panose="02020603050405020304" pitchFamily="18" charset="-78"/>
                <a:ea typeface="SimSun" panose="02010600030101010101" pitchFamily="2" charset="-122"/>
                <a:cs typeface="Simplified Arabic" panose="02020603050405020304" pitchFamily="18" charset="-78"/>
              </a:rPr>
              <a:t>ِ</a:t>
            </a:r>
            <a:r>
              <a:rPr lang="ar-SA" sz="2000" dirty="0">
                <a:latin typeface="Simplified Arabic" panose="02020603050405020304" pitchFamily="18" charset="-78"/>
                <a:ea typeface="SimSun" panose="02010600030101010101" pitchFamily="2" charset="-122"/>
                <a:cs typeface="Simplified Arabic" panose="02020603050405020304" pitchFamily="18" charset="-78"/>
              </a:rPr>
              <a:t> 2005 كجهة مختصة بمكافحة آفة الفساد بكل أشكاله وألوانه.</a:t>
            </a:r>
            <a:endParaRPr lang="ar-JO" sz="2000" dirty="0">
              <a:latin typeface="Simplified Arabic" panose="02020603050405020304" pitchFamily="18" charset="-78"/>
              <a:ea typeface="SimSun" panose="02010600030101010101" pitchFamily="2" charset="-122"/>
              <a:cs typeface="Simplified Arabic" panose="02020603050405020304" pitchFamily="18" charset="-78"/>
            </a:endParaRPr>
          </a:p>
          <a:p>
            <a:pPr marL="45720" indent="0" algn="just" rtl="1">
              <a:buNone/>
            </a:pPr>
            <a:endParaRPr lang="ar-JO" sz="500" dirty="0">
              <a:latin typeface="Simplified Arabic" panose="02020603050405020304" pitchFamily="18" charset="-78"/>
              <a:ea typeface="SimSun" panose="02010600030101010101" pitchFamily="2" charset="-122"/>
              <a:cs typeface="Simplified Arabic" panose="02020603050405020304" pitchFamily="18" charset="-78"/>
            </a:endParaRPr>
          </a:p>
          <a:p>
            <a:pPr marL="0" marR="0" indent="0" algn="just" rtl="1">
              <a:spcBef>
                <a:spcPts val="0"/>
              </a:spcBef>
              <a:spcAft>
                <a:spcPts val="0"/>
              </a:spcAft>
              <a:buNone/>
              <a:tabLst>
                <a:tab pos="4577715" algn="l"/>
              </a:tabLst>
            </a:pPr>
            <a:r>
              <a:rPr lang="ar-SA" sz="2000" dirty="0">
                <a:effectLst/>
                <a:latin typeface="Times New Roman" panose="02020603050405020304" pitchFamily="18" charset="0"/>
                <a:ea typeface="SimSun" panose="02010600030101010101" pitchFamily="2" charset="-122"/>
                <a:cs typeface="Simplified Arabic" panose="02020603050405020304" pitchFamily="18" charset="-78"/>
              </a:rPr>
              <a:t>مُنحت الهيئة الخصوصية والاستقلالية الكاملة عن كافة أجهزة وهيئات الدولة لتمارس عملها بكل شفافية وحيادية عن أي تأثير من أي جهة كانت</a:t>
            </a:r>
            <a:r>
              <a:rPr lang="ar-JO" sz="2000" dirty="0">
                <a:effectLst/>
                <a:latin typeface="Times New Roman" panose="02020603050405020304" pitchFamily="18" charset="0"/>
                <a:ea typeface="SimSun" panose="02010600030101010101" pitchFamily="2" charset="-122"/>
                <a:cs typeface="Simplified Arabic" panose="02020603050405020304" pitchFamily="18" charset="-78"/>
              </a:rPr>
              <a:t>، تحت شعار وقاعدة مفادها</a:t>
            </a:r>
            <a:r>
              <a:rPr lang="ar-SA" sz="2000" dirty="0">
                <a:effectLst/>
                <a:latin typeface="Times New Roman" panose="02020603050405020304" pitchFamily="18" charset="0"/>
                <a:ea typeface="SimSun" panose="02010600030101010101" pitchFamily="2" charset="-122"/>
                <a:cs typeface="Simplified Arabic" panose="02020603050405020304" pitchFamily="18" charset="-78"/>
              </a:rPr>
              <a:t> أن لا حصانة لأحد أمام القانون، </a:t>
            </a:r>
            <a:r>
              <a:rPr lang="ar-JO" sz="2000" dirty="0">
                <a:effectLst/>
                <a:latin typeface="Times New Roman" panose="02020603050405020304" pitchFamily="18" charset="0"/>
                <a:ea typeface="SimSun" panose="02010600030101010101" pitchFamily="2" charset="-122"/>
                <a:cs typeface="Simplified Arabic" panose="02020603050405020304" pitchFamily="18" charset="-78"/>
              </a:rPr>
              <a:t>وفي سبيل ذلك منحت </a:t>
            </a:r>
            <a:r>
              <a:rPr lang="ar-JO" sz="2000" dirty="0">
                <a:latin typeface="Times New Roman" panose="02020603050405020304" pitchFamily="18" charset="0"/>
                <a:ea typeface="SimSun" panose="02010600030101010101" pitchFamily="2" charset="-122"/>
                <a:cs typeface="Simplified Arabic" panose="02020603050405020304" pitchFamily="18" charset="-78"/>
              </a:rPr>
              <a:t>رزمة من ال</a:t>
            </a:r>
            <a:r>
              <a:rPr lang="ar-SA" sz="2000" dirty="0">
                <a:latin typeface="Times New Roman" panose="02020603050405020304" pitchFamily="18" charset="0"/>
                <a:ea typeface="SimSun" panose="02010600030101010101" pitchFamily="2" charset="-122"/>
                <a:cs typeface="Simplified Arabic" panose="02020603050405020304" pitchFamily="18" charset="-78"/>
              </a:rPr>
              <a:t>صلاحيات</a:t>
            </a:r>
            <a:r>
              <a:rPr lang="ar-JO" sz="2000" dirty="0">
                <a:latin typeface="Times New Roman" panose="02020603050405020304" pitchFamily="18" charset="0"/>
                <a:ea typeface="SimSun" panose="02010600030101010101" pitchFamily="2" charset="-122"/>
                <a:cs typeface="Simplified Arabic" panose="02020603050405020304" pitchFamily="18" charset="-78"/>
              </a:rPr>
              <a:t> وانيط</a:t>
            </a:r>
            <a:r>
              <a:rPr lang="ar-SA" sz="2000" dirty="0">
                <a:latin typeface="Times New Roman" panose="02020603050405020304" pitchFamily="18" charset="0"/>
                <a:ea typeface="SimSun" panose="02010600030101010101" pitchFamily="2" charset="-122"/>
                <a:cs typeface="Simplified Arabic" panose="02020603050405020304" pitchFamily="18" charset="-78"/>
              </a:rPr>
              <a:t> </a:t>
            </a:r>
            <a:r>
              <a:rPr lang="ar-JO" sz="2000" dirty="0">
                <a:latin typeface="Times New Roman" panose="02020603050405020304" pitchFamily="18" charset="0"/>
                <a:ea typeface="SimSun" panose="02010600030101010101" pitchFamily="2" charset="-122"/>
                <a:cs typeface="Simplified Arabic" panose="02020603050405020304" pitchFamily="18" charset="-78"/>
              </a:rPr>
              <a:t>ب</a:t>
            </a:r>
            <a:r>
              <a:rPr lang="ar-SA" sz="2000" dirty="0">
                <a:latin typeface="Times New Roman" panose="02020603050405020304" pitchFamily="18" charset="0"/>
                <a:ea typeface="SimSun" panose="02010600030101010101" pitchFamily="2" charset="-122"/>
                <a:cs typeface="Simplified Arabic" panose="02020603050405020304" pitchFamily="18" charset="-78"/>
              </a:rPr>
              <a:t>ها </a:t>
            </a:r>
            <a:r>
              <a:rPr lang="ar-JO" sz="2000" dirty="0">
                <a:latin typeface="Times New Roman" panose="02020603050405020304" pitchFamily="18" charset="0"/>
                <a:ea typeface="SimSun" panose="02010600030101010101" pitchFamily="2" charset="-122"/>
                <a:cs typeface="Simplified Arabic" panose="02020603050405020304" pitchFamily="18" charset="-78"/>
              </a:rPr>
              <a:t>عدد من ال</a:t>
            </a:r>
            <a:r>
              <a:rPr lang="ar-SA" sz="2000" dirty="0">
                <a:latin typeface="Times New Roman" panose="02020603050405020304" pitchFamily="18" charset="0"/>
                <a:ea typeface="SimSun" panose="02010600030101010101" pitchFamily="2" charset="-122"/>
                <a:cs typeface="Simplified Arabic" panose="02020603050405020304" pitchFamily="18" charset="-78"/>
              </a:rPr>
              <a:t>اختصاصات </a:t>
            </a:r>
            <a:r>
              <a:rPr lang="ar-JO" sz="2000" dirty="0">
                <a:latin typeface="Times New Roman" panose="02020603050405020304" pitchFamily="18" charset="0"/>
                <a:ea typeface="SimSun" panose="02010600030101010101" pitchFamily="2" charset="-122"/>
                <a:cs typeface="Simplified Arabic" panose="02020603050405020304" pitchFamily="18" charset="-78"/>
              </a:rPr>
              <a:t>التي</a:t>
            </a:r>
            <a:r>
              <a:rPr lang="ar-SA" sz="2000" dirty="0">
                <a:latin typeface="Times New Roman" panose="02020603050405020304" pitchFamily="18" charset="0"/>
                <a:ea typeface="SimSun" panose="02010600030101010101" pitchFamily="2" charset="-122"/>
                <a:cs typeface="Simplified Arabic" panose="02020603050405020304" pitchFamily="18" charset="-78"/>
              </a:rPr>
              <a:t> </a:t>
            </a:r>
            <a:r>
              <a:rPr lang="ar-SA" sz="2000" dirty="0">
                <a:effectLst/>
                <a:latin typeface="Times New Roman" panose="02020603050405020304" pitchFamily="18" charset="0"/>
                <a:ea typeface="SimSun" panose="02010600030101010101" pitchFamily="2" charset="-122"/>
                <a:cs typeface="Simplified Arabic" panose="02020603050405020304" pitchFamily="18" charset="-78"/>
              </a:rPr>
              <a:t>تمكنها من محاربة الفساد والمحافظة على المال العام.</a:t>
            </a:r>
            <a:endParaRPr lang="ar-JO" sz="2000" dirty="0">
              <a:effectLst/>
              <a:latin typeface="Times New Roman" panose="02020603050405020304" pitchFamily="18" charset="0"/>
              <a:ea typeface="SimSun" panose="02010600030101010101" pitchFamily="2" charset="-122"/>
              <a:cs typeface="Simplified Arabic" panose="02020603050405020304" pitchFamily="18" charset="-78"/>
            </a:endParaRPr>
          </a:p>
          <a:p>
            <a:pPr marL="0" marR="0" indent="0" algn="just" rtl="1">
              <a:spcBef>
                <a:spcPts val="0"/>
              </a:spcBef>
              <a:spcAft>
                <a:spcPts val="0"/>
              </a:spcAft>
              <a:buNone/>
              <a:tabLst>
                <a:tab pos="4577715" algn="l"/>
              </a:tabLst>
            </a:pPr>
            <a:endParaRPr lang="en-US" sz="500" dirty="0">
              <a:effectLst/>
              <a:latin typeface="Times New Roman" panose="02020603050405020304" pitchFamily="18" charset="0"/>
              <a:ea typeface="SimSun" panose="02010600030101010101" pitchFamily="2" charset="-122"/>
            </a:endParaRPr>
          </a:p>
          <a:p>
            <a:pPr marL="45720" indent="0" algn="just" rtl="1">
              <a:buNone/>
            </a:pPr>
            <a:r>
              <a:rPr lang="ar-JO" sz="2000" dirty="0">
                <a:latin typeface="Simplified Arabic" panose="02020603050405020304" pitchFamily="18" charset="-78"/>
                <a:ea typeface="SimSun" panose="02010600030101010101" pitchFamily="2" charset="-122"/>
                <a:cs typeface="Simplified Arabic" panose="02020603050405020304" pitchFamily="18" charset="-78"/>
              </a:rPr>
              <a:t> وفي اطار الدور الرئيس المنوط بالهيئة في رسم السياسة العامة لمكافحة الفساد بالدولة وقيادة الجهود الوطنية الرامية لتعزيز النزاهة و مكافحة الفساد، فقد عمدت الهيئة وفي اطار من التعاون والشراكة مع كافة مكونات الدولة الى اعداد ووضع استراتيجية اولى لمكافحة الفساد، وفي العام 2020 وبذات النهج التشاركي نجحت وشركائها في اعداد الاستراتيجية الوطنية عبر القطاعية لتعزيز النزاهة ومكافحة الفساد 2020-2023.</a:t>
            </a:r>
          </a:p>
          <a:p>
            <a:pPr marL="45720" indent="0" algn="just" rtl="1">
              <a:buNone/>
            </a:pPr>
            <a:endParaRPr lang="ar-JO" dirty="0">
              <a:latin typeface="Simplified Arabic" panose="02020603050405020304" pitchFamily="18" charset="-78"/>
              <a:cs typeface="Simplified Arabic" panose="02020603050405020304" pitchFamily="18" charset="-78"/>
            </a:endParaRPr>
          </a:p>
          <a:p>
            <a:pPr marL="45720" indent="0" algn="just" rtl="1">
              <a:buNone/>
            </a:pPr>
            <a:endParaRPr lang="en-US"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94160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0A3DD-6549-4CF2-A6EF-8BD27556EA4D}"/>
              </a:ext>
            </a:extLst>
          </p:cNvPr>
          <p:cNvSpPr>
            <a:spLocks noGrp="1"/>
          </p:cNvSpPr>
          <p:nvPr>
            <p:ph type="title"/>
          </p:nvPr>
        </p:nvSpPr>
        <p:spPr>
          <a:xfrm>
            <a:off x="0" y="0"/>
            <a:ext cx="9144000" cy="836712"/>
          </a:xfrm>
        </p:spPr>
        <p:txBody>
          <a:bodyPr/>
          <a:lstStyle/>
          <a:p>
            <a:pPr marL="0" indent="0" algn="ctr" rtl="1">
              <a:buNone/>
            </a:pPr>
            <a:r>
              <a:rPr lang="ar-JO" sz="2200" dirty="0">
                <a:latin typeface="Simplified Arabic" panose="02020603050405020304" pitchFamily="18" charset="-78"/>
                <a:cs typeface="Simplified Arabic" panose="02020603050405020304" pitchFamily="18" charset="-78"/>
              </a:rPr>
              <a:t>متطلبات التقيد بالقانون على مستوى تلقي الشكاوى والبلاغات والتصرف فيها "انفاذ القانون</a:t>
            </a:r>
            <a:r>
              <a:rPr lang="ar-JO" sz="2800" dirty="0">
                <a:latin typeface="Simplified Arabic" panose="02020603050405020304" pitchFamily="18" charset="-78"/>
                <a:cs typeface="Simplified Arabic" panose="02020603050405020304" pitchFamily="18" charset="-78"/>
              </a:rPr>
              <a:t>"</a:t>
            </a:r>
            <a:br>
              <a:rPr lang="ar-JO" sz="2800" dirty="0">
                <a:latin typeface="Simplified Arabic" panose="02020603050405020304" pitchFamily="18" charset="-78"/>
                <a:cs typeface="Simplified Arabic" panose="02020603050405020304" pitchFamily="18" charset="-78"/>
              </a:rPr>
            </a:br>
            <a:endParaRPr lang="en-US" sz="2800" dirty="0">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58BE5096-5D03-44A3-A9CB-C08A3131F302}"/>
              </a:ext>
            </a:extLst>
          </p:cNvPr>
          <p:cNvSpPr>
            <a:spLocks noGrp="1"/>
          </p:cNvSpPr>
          <p:nvPr>
            <p:ph sz="quarter" idx="13"/>
          </p:nvPr>
        </p:nvSpPr>
        <p:spPr>
          <a:xfrm>
            <a:off x="251520" y="764704"/>
            <a:ext cx="8712968" cy="5976664"/>
          </a:xfrm>
        </p:spPr>
        <p:txBody>
          <a:bodyPr>
            <a:normAutofit/>
          </a:bodyPr>
          <a:lstStyle/>
          <a:p>
            <a:pPr marL="45720" indent="0" algn="just" rtl="1">
              <a:buNone/>
            </a:pPr>
            <a:r>
              <a:rPr lang="ar-JO" sz="2000" b="1" u="sng" dirty="0">
                <a:latin typeface="Simplified Arabic" panose="02020603050405020304" pitchFamily="18" charset="-78"/>
                <a:cs typeface="Simplified Arabic" panose="02020603050405020304" pitchFamily="18" charset="-78"/>
              </a:rPr>
              <a:t>اولاً: تلقي الشكاوى والبلاغات والتقارير والاطلاع بعمليات البحث والتحري وجمع الاستدلالات </a:t>
            </a:r>
            <a:r>
              <a:rPr lang="ar-JO" sz="2000" b="1" u="sng" dirty="0" err="1">
                <a:latin typeface="Simplified Arabic" panose="02020603050405020304" pitchFamily="18" charset="-78"/>
                <a:cs typeface="Simplified Arabic" panose="02020603050405020304" pitchFamily="18" charset="-78"/>
              </a:rPr>
              <a:t>بشانها</a:t>
            </a:r>
            <a:r>
              <a:rPr lang="ar-JO" sz="2000" b="1" u="sng" dirty="0">
                <a:latin typeface="Simplified Arabic" panose="02020603050405020304" pitchFamily="18" charset="-78"/>
                <a:cs typeface="Simplified Arabic" panose="02020603050405020304" pitchFamily="18" charset="-78"/>
              </a:rPr>
              <a:t>:</a:t>
            </a:r>
          </a:p>
          <a:p>
            <a:pPr marL="45720" indent="0" algn="just" rtl="1">
              <a:buNone/>
            </a:pPr>
            <a:endParaRPr lang="ar-JO" sz="500" b="1" u="sng"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تعتبر الهيئة صاحبة الاختصاص الأصيل قانوناً بالاطلاع بهذه المهمة في انسجام كامل مع التوجهات الدولية نحو اعتماد مبدأ التخصصية في إدارة ملف البلاغات والشكاوى المنطوية على شبهة الفساد، وهو ما يحقق النتائج الفضلى بحكم بناء المعرفة والخبرة التي تتولد لدى الكوادر العاملة في هذا المجال مع تقدم سنوات عمل الكادر واحتكاكه مع عديد من الحالات خلال حياتهم العملية، ولعل من نافلة القول ان العقلية الاجرامية هي بطبيعتها عقلية متطورة وخلاقة في عالم الاجرام والاحتيال على النصوص والاختفاء خلفها، فكما يعلم الجميع فان قضايا الفساد تتعبر من اكثر القضايا حساسية ودقة وتعقيد بالنظر لطابع السرية وعدم الظهور للعلن من قبل مرتكب هذا النوع من الجرائم، فهي بذلك تحتاج الى كادر متمرس ومتخصص في عمليات ملاحقتها وكشفها.</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وقد منح عدد من العاملين في الهيئة صفة الضبط القضائي الخاص في مرحلة التحري وجمع الاستدلالات لغايات تمكينهم من القيام بالمهام المنوطة بهم.</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بهذا الصدد ومع الإشارة الى ان المشرع الفلسطيني اخذ بهذا التوجه ونص علية في متن القانون الخاص بمكافحة الفساد، الا ان الامر ما زال يحتاج ويتطلب مزيداً من الوضوح بما لا يدع مجال للاجتهاد من أي مستوى كان لما ينبغي ان تُمَكن به وتسلح جهات البحث والتحري المختصة من أساليب ووسائل تمكنها من الاطلاع بدورها بالشكل الأمثل الذي يحاكي إرادة المشرع المتفقة والتجارب الدولية الناجحة.</a:t>
            </a:r>
          </a:p>
        </p:txBody>
      </p:sp>
    </p:spTree>
    <p:extLst>
      <p:ext uri="{BB962C8B-B14F-4D97-AF65-F5344CB8AC3E}">
        <p14:creationId xmlns:p14="http://schemas.microsoft.com/office/powerpoint/2010/main" val="1302906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094BD-418E-4DC6-B55C-25A0772CC621}"/>
              </a:ext>
            </a:extLst>
          </p:cNvPr>
          <p:cNvSpPr>
            <a:spLocks noGrp="1"/>
          </p:cNvSpPr>
          <p:nvPr>
            <p:ph type="title"/>
          </p:nvPr>
        </p:nvSpPr>
        <p:spPr>
          <a:xfrm>
            <a:off x="0" y="4119"/>
            <a:ext cx="9144000" cy="472553"/>
          </a:xfrm>
        </p:spPr>
        <p:txBody>
          <a:bodyPr/>
          <a:lstStyle/>
          <a:p>
            <a:pPr marL="0" indent="0" algn="ctr" rtl="1">
              <a:buNone/>
            </a:pPr>
            <a:r>
              <a:rPr lang="ar-JO" sz="2200" dirty="0">
                <a:latin typeface="Simplified Arabic" panose="02020603050405020304" pitchFamily="18" charset="-78"/>
                <a:cs typeface="Simplified Arabic" panose="02020603050405020304" pitchFamily="18" charset="-78"/>
              </a:rPr>
              <a:t>متطلبات التقيد بالقانون على مستوى تلقي الشكاوى والبلاغات والتصرف فيها" انفاذ القانون"</a:t>
            </a:r>
            <a:endParaRPr lang="en-US" sz="2200" dirty="0">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1F3BD896-A47A-4779-93AC-17CEB1C7CD47}"/>
              </a:ext>
            </a:extLst>
          </p:cNvPr>
          <p:cNvSpPr>
            <a:spLocks noGrp="1"/>
          </p:cNvSpPr>
          <p:nvPr>
            <p:ph sz="quarter" idx="13"/>
          </p:nvPr>
        </p:nvSpPr>
        <p:spPr>
          <a:xfrm>
            <a:off x="251520" y="620689"/>
            <a:ext cx="8640960" cy="6048672"/>
          </a:xfrm>
        </p:spPr>
        <p:txBody>
          <a:bodyPr/>
          <a:lstStyle/>
          <a:p>
            <a:pPr marL="45720" indent="0" algn="just" rtl="1">
              <a:buNone/>
            </a:pPr>
            <a:r>
              <a:rPr lang="ar-JO" sz="2000" b="1" u="sng" dirty="0">
                <a:latin typeface="Simplified Arabic" panose="02020603050405020304" pitchFamily="18" charset="-78"/>
                <a:cs typeface="Simplified Arabic" panose="02020603050405020304" pitchFamily="18" charset="-78"/>
              </a:rPr>
              <a:t>ثانياً: على مستوى طبيعة العلاقة مع نيابة مكافحة جرائم الفساد:</a:t>
            </a:r>
          </a:p>
          <a:p>
            <a:pPr marL="45720" indent="0" algn="just" rtl="1">
              <a:buNone/>
            </a:pPr>
            <a:r>
              <a:rPr lang="ar-JO" sz="2000" dirty="0">
                <a:latin typeface="Simplified Arabic" panose="02020603050405020304" pitchFamily="18" charset="-78"/>
                <a:cs typeface="Simplified Arabic" panose="02020603050405020304" pitchFamily="18" charset="-78"/>
              </a:rPr>
              <a:t>عقب انتهاء عمليات البحث والتحري وجمع المعلومات والتحقيق الاولي، وفي الملفات التي يتوفر بها شبهة قوية ترجح ارتكاب أي من الأفعال المجرمة بالقانون، تتولى الهيئة إحالة تلك الملفات الى النيابة العامة، الجدير بالذكر في هذا الصدد ان العلاقة التي تربط الهيئة بالنيابة العامة المختصة توصف بالعلاقة الجيدة التي تسودها روح التعاون والتكاملية في العمل.</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لقد مرت العلاقة مع النيابة العامة بمرحلتين: الأولى ما قبل التعديل الذي اجري على القانون بالعام 2018 والثانية بعد اجراء التعديل الذي غير صفة النيابة العامة المتواجدة في الهيئة من نيابة منتدبة الى نيابة متخصصة مختصة بجرائم الفساد، اخذين بعين الاعتبار ان ضوابط ومحددات العمل وطبيعة العلاقة بين الهيئة والنيابة بالمرحلة الأولى كانت اكثر وضوحا وترسيخا مما الت اليه بالمرحلة الثانية وهو كشف عنه واقع الممارسة العملية بعد العام 2018 والحاجة لإعادة التقييم باتجاه تقوية هذه العلاقة وتأطيرها في قالب يخدم جهود انفاذ القانون ومتابعة ملفات البلاغات والشكاوى المحالة الى النيابة.</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وعليه ومن وجهة نظرنا فالأمر يتطلب مزيداً من التمحيص والتدقيق باتجاه تقوية هذه العلاقة وتأطيرها.</a:t>
            </a:r>
          </a:p>
        </p:txBody>
      </p:sp>
    </p:spTree>
    <p:extLst>
      <p:ext uri="{BB962C8B-B14F-4D97-AF65-F5344CB8AC3E}">
        <p14:creationId xmlns:p14="http://schemas.microsoft.com/office/powerpoint/2010/main" val="320369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7D8F5-07E0-4060-9944-BADDC930D093}"/>
              </a:ext>
            </a:extLst>
          </p:cNvPr>
          <p:cNvSpPr>
            <a:spLocks noGrp="1"/>
          </p:cNvSpPr>
          <p:nvPr>
            <p:ph type="title"/>
          </p:nvPr>
        </p:nvSpPr>
        <p:spPr>
          <a:xfrm>
            <a:off x="0" y="23923"/>
            <a:ext cx="9143999" cy="524757"/>
          </a:xfrm>
        </p:spPr>
        <p:txBody>
          <a:bodyPr/>
          <a:lstStyle/>
          <a:p>
            <a:pPr marL="0" indent="0" algn="ctr" rtl="1">
              <a:buNone/>
            </a:pPr>
            <a:r>
              <a:rPr lang="ar-JO" sz="2200" dirty="0">
                <a:latin typeface="Simplified Arabic" panose="02020603050405020304" pitchFamily="18" charset="-78"/>
                <a:cs typeface="Simplified Arabic" panose="02020603050405020304" pitchFamily="18" charset="-78"/>
              </a:rPr>
              <a:t>متطلبات التقيد بالقانون على مستوى تلقي الشكاوى والبلاغات والتصرف فيها "انفاذ القانون"</a:t>
            </a:r>
            <a:endParaRPr lang="en-US" sz="2200" dirty="0">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C4EDEA29-6D32-491B-8329-A7259752212F}"/>
              </a:ext>
            </a:extLst>
          </p:cNvPr>
          <p:cNvSpPr>
            <a:spLocks noGrp="1"/>
          </p:cNvSpPr>
          <p:nvPr>
            <p:ph sz="quarter" idx="13"/>
          </p:nvPr>
        </p:nvSpPr>
        <p:spPr>
          <a:xfrm>
            <a:off x="0" y="404664"/>
            <a:ext cx="9143999" cy="6453336"/>
          </a:xfrm>
        </p:spPr>
        <p:txBody>
          <a:bodyPr>
            <a:normAutofit/>
          </a:bodyPr>
          <a:lstStyle/>
          <a:p>
            <a:pPr marL="45720" indent="0" algn="just" rtl="1">
              <a:buNone/>
            </a:pPr>
            <a:r>
              <a:rPr lang="ar-JO" sz="2000" b="1" u="sng" dirty="0">
                <a:latin typeface="Simplified Arabic" panose="02020603050405020304" pitchFamily="18" charset="-78"/>
                <a:cs typeface="Simplified Arabic" panose="02020603050405020304" pitchFamily="18" charset="-78"/>
              </a:rPr>
              <a:t>ثالثاً: على مستوى محكمة جرائم الفساد:</a:t>
            </a:r>
          </a:p>
          <a:p>
            <a:pPr marL="45720" indent="0" algn="just" rtl="1">
              <a:buNone/>
            </a:pPr>
            <a:r>
              <a:rPr lang="ar-SA" sz="1800" dirty="0">
                <a:effectLst/>
                <a:ea typeface="SimSun" panose="02010600030101010101" pitchFamily="2" charset="-122"/>
                <a:cs typeface="Simplified Arabic" panose="02020603050405020304" pitchFamily="18" charset="-78"/>
              </a:rPr>
              <a:t>بموجب التعديل التشريعي لقانون مكافحة الفساد رقم 37 لسنة 2018 جعل من محكمة جرائم الفساد هيئة مختصة تابعة لمحكمة البداية تنظر في جرائم الفساد، أي أن الهيئة المختصة بالنظر في جرائم الفساد هي هيئة تابعة لمحكمة البداية تقوم بالنظر في جرائم الفساد بالإضافة إلى وظيفتهم الأساسية وهي الجنايات الأخرى.</a:t>
            </a:r>
            <a:endParaRPr lang="ar-JO" sz="1800" dirty="0">
              <a:latin typeface="Simplified Arabic" panose="02020603050405020304" pitchFamily="18" charset="-78"/>
              <a:cs typeface="Simplified Arabic" panose="02020603050405020304" pitchFamily="18" charset="-78"/>
            </a:endParaRPr>
          </a:p>
          <a:p>
            <a:pPr marL="45720" indent="0" algn="just" rtl="1">
              <a:buNone/>
            </a:pPr>
            <a:r>
              <a:rPr lang="ar-JO" sz="1800" dirty="0">
                <a:latin typeface="Simplified Arabic" panose="02020603050405020304" pitchFamily="18" charset="-78"/>
                <a:cs typeface="Simplified Arabic" panose="02020603050405020304" pitchFamily="18" charset="-78"/>
              </a:rPr>
              <a:t>مازال اعمال النصوص القانونية الواردة بالتشريع بشان الإجراءات والمدد غير مطبق بحزم بما يصح معه القول بهجرانها ويعزى ذلك الى:</a:t>
            </a:r>
          </a:p>
          <a:p>
            <a:pPr marL="45720" indent="0" algn="just" rtl="1">
              <a:buNone/>
            </a:pPr>
            <a:r>
              <a:rPr lang="ar-JO" sz="1800" dirty="0">
                <a:latin typeface="Simplified Arabic" panose="02020603050405020304" pitchFamily="18" charset="-78"/>
                <a:cs typeface="Simplified Arabic" panose="02020603050405020304" pitchFamily="18" charset="-78"/>
              </a:rPr>
              <a:t>- وجود نصوص قانونية أخرى وردت بالخصوص في قانون الإجراءات الجزائية تتعارض معها.</a:t>
            </a:r>
          </a:p>
          <a:p>
            <a:pPr marL="45720" indent="0" algn="just" rtl="1">
              <a:buNone/>
            </a:pPr>
            <a:r>
              <a:rPr lang="ar-JO" sz="1800" dirty="0">
                <a:effectLst/>
                <a:ea typeface="SimSun" panose="02010600030101010101" pitchFamily="2" charset="-122"/>
                <a:cs typeface="Simplified Arabic" panose="02020603050405020304" pitchFamily="18" charset="-78"/>
              </a:rPr>
              <a:t>- </a:t>
            </a:r>
            <a:r>
              <a:rPr lang="ar-SA" sz="1800" dirty="0">
                <a:effectLst/>
                <a:ea typeface="SimSun" panose="02010600030101010101" pitchFamily="2" charset="-122"/>
                <a:cs typeface="Simplified Arabic" panose="02020603050405020304" pitchFamily="18" charset="-78"/>
              </a:rPr>
              <a:t>الهيئة</a:t>
            </a:r>
            <a:r>
              <a:rPr lang="ar-JO" sz="1800" dirty="0">
                <a:effectLst/>
                <a:ea typeface="SimSun" panose="02010600030101010101" pitchFamily="2" charset="-122"/>
                <a:cs typeface="Simplified Arabic" panose="02020603050405020304" pitchFamily="18" charset="-78"/>
              </a:rPr>
              <a:t> المختصة</a:t>
            </a:r>
            <a:r>
              <a:rPr lang="ar-SA" sz="1800" dirty="0">
                <a:effectLst/>
                <a:ea typeface="SimSun" panose="02010600030101010101" pitchFamily="2" charset="-122"/>
                <a:cs typeface="Simplified Arabic" panose="02020603050405020304" pitchFamily="18" charset="-78"/>
              </a:rPr>
              <a:t> تنظر ملفات جرائم الفساد في أيام محدودة بالإضافة إلى الوظيفة الأساسية </a:t>
            </a:r>
            <a:r>
              <a:rPr lang="ar-JO" sz="1800" dirty="0">
                <a:effectLst/>
                <a:ea typeface="SimSun" panose="02010600030101010101" pitchFamily="2" charset="-122"/>
                <a:cs typeface="Simplified Arabic" panose="02020603050405020304" pitchFamily="18" charset="-78"/>
              </a:rPr>
              <a:t>لها.</a:t>
            </a:r>
          </a:p>
          <a:p>
            <a:pPr marL="45720" indent="0" algn="just" rtl="1">
              <a:buNone/>
            </a:pPr>
            <a:r>
              <a:rPr lang="ar-JO" sz="1800" dirty="0">
                <a:effectLst/>
                <a:latin typeface="Times New Roman" panose="02020603050405020304" pitchFamily="18" charset="0"/>
                <a:ea typeface="SimSun" panose="02010600030101010101" pitchFamily="2" charset="-122"/>
                <a:cs typeface="Simplified Arabic" panose="02020603050405020304" pitchFamily="18" charset="-78"/>
              </a:rPr>
              <a:t>- </a:t>
            </a:r>
            <a:r>
              <a:rPr lang="ar-SA" sz="1800" dirty="0">
                <a:effectLst/>
                <a:latin typeface="Times New Roman" panose="02020603050405020304" pitchFamily="18" charset="0"/>
                <a:ea typeface="SimSun" panose="02010600030101010101" pitchFamily="2" charset="-122"/>
                <a:cs typeface="Simplified Arabic" panose="02020603050405020304" pitchFamily="18" charset="-78"/>
              </a:rPr>
              <a:t>عدم وجود كادر قضائي ثاني لتغطية ذلك</a:t>
            </a:r>
            <a:r>
              <a:rPr lang="ar-JO" sz="1800" dirty="0">
                <a:effectLst/>
                <a:latin typeface="Times New Roman" panose="02020603050405020304" pitchFamily="18" charset="0"/>
                <a:ea typeface="SimSun" panose="02010600030101010101" pitchFamily="2" charset="-122"/>
                <a:cs typeface="Simplified Arabic" panose="02020603050405020304" pitchFamily="18" charset="-78"/>
              </a:rPr>
              <a:t>.</a:t>
            </a:r>
            <a:endParaRPr lang="ar-JO" sz="1800" dirty="0">
              <a:latin typeface="Simplified Arabic" panose="02020603050405020304" pitchFamily="18" charset="-78"/>
              <a:cs typeface="Simplified Arabic" panose="02020603050405020304" pitchFamily="18" charset="-78"/>
            </a:endParaRPr>
          </a:p>
          <a:p>
            <a:pPr marL="45720" indent="0" algn="just" rtl="1">
              <a:buNone/>
            </a:pPr>
            <a:r>
              <a:rPr lang="ar-JO" sz="1800" dirty="0">
                <a:latin typeface="Simplified Arabic" panose="02020603050405020304" pitchFamily="18" charset="-78"/>
                <a:cs typeface="Simplified Arabic" panose="02020603050405020304" pitchFamily="18" charset="-78"/>
              </a:rPr>
              <a:t>محاكم الاستئناف والنقض لا يوجد فيها من حيث الأساس هيئات قضائية خصصت لنظر قضايا جرائم الفساد.</a:t>
            </a:r>
          </a:p>
          <a:p>
            <a:pPr marL="45720" indent="0" algn="just" rtl="1">
              <a:buNone/>
            </a:pPr>
            <a:r>
              <a:rPr lang="ar-JO" sz="1800" dirty="0">
                <a:latin typeface="Simplified Arabic" panose="02020603050405020304" pitchFamily="18" charset="-78"/>
                <a:cs typeface="Simplified Arabic" panose="02020603050405020304" pitchFamily="18" charset="-78"/>
              </a:rPr>
              <a:t>قد يعود الامر لعدم توفر الإمكانيات المالية التي تتيح تعينات قضائية جديدة تمكن مجلس القضاء الأعلى من تشكيل هيئات تختص فقط بنظر قضايا جرائم الفساد خلال مراحل التقاضي الثلاث، وهو ما يتطلب توفيره بالضرورة.</a:t>
            </a:r>
          </a:p>
          <a:p>
            <a:pPr marL="45720" indent="0" algn="just" rtl="1">
              <a:buNone/>
            </a:pPr>
            <a:r>
              <a:rPr lang="ar-JO" sz="1800" dirty="0">
                <a:latin typeface="Simplified Arabic" panose="02020603050405020304" pitchFamily="18" charset="-78"/>
                <a:cs typeface="Simplified Arabic" panose="02020603050405020304" pitchFamily="18" charset="-78"/>
              </a:rPr>
              <a:t>الى جانب ذلك فالأمر من وجهة نظرنا يتطلب إعادة النظر في النصوص القانونية التي تضمنها قانون مكافحة الفساد بشان الإجراءات والمدد، واجراء التعديلات المطلوبة أيضا على ما تضمنه قانون الإجراءات الجزائية بالخصوص بما يكفل الانسجام فيما بينهما لتحقيق النتائج التي أرادها المشرع من خلال وضع نصوص قانونية خاصة بشان الإجراءات والمدد الناظمة لنظر قضايا جرائم الفساد. </a:t>
            </a:r>
          </a:p>
          <a:p>
            <a:pPr marL="45720" indent="0" algn="just" rtl="1">
              <a:buNone/>
            </a:pPr>
            <a:r>
              <a:rPr lang="ar-JO" sz="1800" dirty="0">
                <a:latin typeface="Simplified Arabic" panose="02020603050405020304" pitchFamily="18" charset="-78"/>
                <a:cs typeface="Simplified Arabic" panose="02020603050405020304" pitchFamily="18" charset="-78"/>
              </a:rPr>
              <a:t>وبذات الاطار فانه ومن خلال التغذية الراجعة المتوفرة لدينا من خلال ما نقوم به من متابعات لما يصدر عن القضاء من احكام تتفق والنصوص والقوانين السارية، فإننا لنؤكد بان عديد من الاحكام الصادرة لا تحقق مبداي الردع الخاص والردع العام وهو ما يتطلب بالضرورة إعادة النظر في العقوبات التي فرضت بمقتضى القوانين السارية باتجاه تغليظها لتحقق تلك المبادئ</a:t>
            </a:r>
          </a:p>
          <a:p>
            <a:pPr algn="just" rtl="1"/>
            <a:endParaRPr lang="ar-JO" sz="2000" dirty="0">
              <a:latin typeface="Simplified Arabic" panose="02020603050405020304" pitchFamily="18" charset="-78"/>
              <a:cs typeface="Simplified Arabic" panose="02020603050405020304" pitchFamily="18" charset="-78"/>
            </a:endParaRPr>
          </a:p>
          <a:p>
            <a:pPr marL="45720" indent="0" algn="just" rtl="1">
              <a:buNone/>
            </a:pPr>
            <a:endParaRPr lang="ar-JO" b="1" u="sng" dirty="0">
              <a:latin typeface="Simplified Arabic" panose="02020603050405020304" pitchFamily="18" charset="-78"/>
              <a:cs typeface="Simplified Arabic" panose="02020603050405020304" pitchFamily="18" charset="-78"/>
            </a:endParaRPr>
          </a:p>
          <a:p>
            <a:pPr marL="45720" indent="0" algn="just" rtl="1">
              <a:buNone/>
            </a:pPr>
            <a:endParaRPr lang="en-US"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43078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0BB04-3643-4168-A79A-B9ED18F1DA42}"/>
              </a:ext>
            </a:extLst>
          </p:cNvPr>
          <p:cNvSpPr>
            <a:spLocks noGrp="1"/>
          </p:cNvSpPr>
          <p:nvPr>
            <p:ph type="title"/>
          </p:nvPr>
        </p:nvSpPr>
        <p:spPr>
          <a:xfrm>
            <a:off x="0" y="116632"/>
            <a:ext cx="9144000" cy="576064"/>
          </a:xfrm>
        </p:spPr>
        <p:txBody>
          <a:bodyPr/>
          <a:lstStyle/>
          <a:p>
            <a:pPr marL="0" indent="0" algn="ctr" rtl="1">
              <a:buNone/>
            </a:pPr>
            <a:r>
              <a:rPr lang="ar-JO" sz="2200" dirty="0">
                <a:latin typeface="Simplified Arabic" panose="02020603050405020304" pitchFamily="18" charset="-78"/>
                <a:cs typeface="Simplified Arabic" panose="02020603050405020304" pitchFamily="18" charset="-78"/>
              </a:rPr>
              <a:t>متطلبات التقيد بالقانون على مستوى التدابير الوقائية والتوعية المجتمعية</a:t>
            </a:r>
            <a:endParaRPr lang="en-US" sz="2200" dirty="0"/>
          </a:p>
        </p:txBody>
      </p:sp>
      <p:sp>
        <p:nvSpPr>
          <p:cNvPr id="3" name="Content Placeholder 2">
            <a:extLst>
              <a:ext uri="{FF2B5EF4-FFF2-40B4-BE49-F238E27FC236}">
                <a16:creationId xmlns:a16="http://schemas.microsoft.com/office/drawing/2014/main" id="{4A24277A-8665-4ABD-8BCA-270FE2A08CCD}"/>
              </a:ext>
            </a:extLst>
          </p:cNvPr>
          <p:cNvSpPr>
            <a:spLocks noGrp="1"/>
          </p:cNvSpPr>
          <p:nvPr>
            <p:ph sz="quarter" idx="13"/>
          </p:nvPr>
        </p:nvSpPr>
        <p:spPr>
          <a:xfrm>
            <a:off x="179512" y="836712"/>
            <a:ext cx="8784976" cy="6021288"/>
          </a:xfrm>
        </p:spPr>
        <p:txBody>
          <a:bodyPr>
            <a:normAutofit/>
          </a:bodyPr>
          <a:lstStyle/>
          <a:p>
            <a:pPr marL="45720" indent="0" algn="just" rtl="1">
              <a:buNone/>
            </a:pPr>
            <a:r>
              <a:rPr lang="ar-JO" sz="2000" dirty="0">
                <a:latin typeface="Simplified Arabic" panose="02020603050405020304" pitchFamily="18" charset="-78"/>
                <a:cs typeface="Simplified Arabic" panose="02020603050405020304" pitchFamily="18" charset="-78"/>
              </a:rPr>
              <a:t>تنفيذا للدور المنوط بالهيئة بموجب القانون في جانب التدابير الوقائية فقد عمدت على مدار السنوات الماضية الى اعداد عديد من الدراسات المتخصصة قطاعية/مؤسساتية/موضوعية، من خلالها تم تسليط الضوء على عدد من القضايا والملفات محددة من خلالها مواطن الضعف والثغرات و التدابير المقترحة التي من شانها تحصين اعمال وعمليات الإدارة المعنية محل الدراسة.</a:t>
            </a:r>
          </a:p>
          <a:p>
            <a:pPr marL="45720" indent="0" algn="just" rtl="1">
              <a:buNone/>
            </a:pPr>
            <a:endParaRPr lang="ar-JO" sz="2000"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من خلال تعامل الهيئة مع ما يرد لها من شكاوى وبلاغات، يرشح لها عدد من المقترحات والتوصيات التي تصنف تحت باب التدابير الوقائية.</a:t>
            </a:r>
          </a:p>
          <a:p>
            <a:pPr marL="45720" indent="0" algn="just" rtl="1">
              <a:buNone/>
            </a:pPr>
            <a:endParaRPr lang="ar-JO" sz="2000"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وبذات السياق تطلع الهيئة بدراسة عدد من مشاريع القوانين والأنظمة المقترحة وتبدي ملاحظاتها وتوصياتها بالخصوص في اطار حرصها على تحصين تلك التشريعات وتضمينها لنصوص من شانها تعزيز منظومة النزاهة والشفافية كتدبير وقائي استباقي. </a:t>
            </a:r>
          </a:p>
          <a:p>
            <a:pPr marL="45720" indent="0" algn="just" rtl="1">
              <a:buNone/>
            </a:pPr>
            <a:endParaRPr lang="ar-JO" sz="2000" dirty="0">
              <a:latin typeface="Simplified Arabic" panose="02020603050405020304" pitchFamily="18" charset="-78"/>
              <a:cs typeface="Simplified Arabic" panose="02020603050405020304" pitchFamily="18" charset="-78"/>
            </a:endParaRPr>
          </a:p>
          <a:p>
            <a:pPr marL="45720" indent="0" algn="just" rtl="1">
              <a:buNone/>
            </a:pPr>
            <a:r>
              <a:rPr lang="ar-JO" sz="2000" dirty="0">
                <a:latin typeface="Simplified Arabic" panose="02020603050405020304" pitchFamily="18" charset="-78"/>
                <a:cs typeface="Simplified Arabic" panose="02020603050405020304" pitchFamily="18" charset="-78"/>
              </a:rPr>
              <a:t>هنالك تجاوب واستجابة" امتثال" لما يتمخض عن عمل الهيئة من تدابير وقائية يوصف بالجيد الى حد ما، غير ان الامتثال الكامل ما زال غائب وهو ما يتطلب جهود اكبر وقرارات عالية المستوى باتجاه الالتزام بالامتثال الكامل لكل ما يرشح عن عمل الهيئة من تدابير وقائية باعتبار ذلك يعبر ويعكس سياسة عامة لتعزيز النزاهة ومكافحة الفساد على مستوى الدولة.</a:t>
            </a:r>
            <a:endParaRPr lang="en-US" sz="2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980923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673FE-7866-457D-A16C-C46B59ED2434}"/>
              </a:ext>
            </a:extLst>
          </p:cNvPr>
          <p:cNvSpPr>
            <a:spLocks noGrp="1"/>
          </p:cNvSpPr>
          <p:nvPr>
            <p:ph type="title"/>
          </p:nvPr>
        </p:nvSpPr>
        <p:spPr>
          <a:xfrm>
            <a:off x="0" y="0"/>
            <a:ext cx="9144000" cy="476672"/>
          </a:xfrm>
        </p:spPr>
        <p:txBody>
          <a:bodyPr/>
          <a:lstStyle/>
          <a:p>
            <a:pPr marL="0" indent="0" algn="ctr">
              <a:buNone/>
            </a:pPr>
            <a:r>
              <a:rPr lang="ar-JO" sz="2200" dirty="0">
                <a:latin typeface="Simplified Arabic" panose="02020603050405020304" pitchFamily="18" charset="-78"/>
                <a:cs typeface="Simplified Arabic" panose="02020603050405020304" pitchFamily="18" charset="-78"/>
              </a:rPr>
              <a:t>متطلبات التقيد بالقانون على مستوى التدابير الوقائية و التوعية المجتمعية</a:t>
            </a:r>
            <a:endParaRPr lang="en-US" sz="2200" dirty="0"/>
          </a:p>
        </p:txBody>
      </p:sp>
      <p:sp>
        <p:nvSpPr>
          <p:cNvPr id="3" name="Content Placeholder 2">
            <a:extLst>
              <a:ext uri="{FF2B5EF4-FFF2-40B4-BE49-F238E27FC236}">
                <a16:creationId xmlns:a16="http://schemas.microsoft.com/office/drawing/2014/main" id="{21739D55-1745-4956-A24C-74BC0C1C8C71}"/>
              </a:ext>
            </a:extLst>
          </p:cNvPr>
          <p:cNvSpPr>
            <a:spLocks noGrp="1"/>
          </p:cNvSpPr>
          <p:nvPr>
            <p:ph sz="quarter" idx="13"/>
          </p:nvPr>
        </p:nvSpPr>
        <p:spPr>
          <a:xfrm>
            <a:off x="107504" y="476672"/>
            <a:ext cx="8856984" cy="6381328"/>
          </a:xfrm>
        </p:spPr>
        <p:txBody>
          <a:bodyPr>
            <a:normAutofit/>
          </a:bodyPr>
          <a:lstStyle/>
          <a:p>
            <a:pPr marL="45720" indent="0" algn="just" rtl="1">
              <a:buNone/>
            </a:pPr>
            <a:r>
              <a:rPr lang="ar-JO" sz="1900" dirty="0">
                <a:latin typeface="Simplified Arabic" panose="02020603050405020304" pitchFamily="18" charset="-78"/>
                <a:cs typeface="Simplified Arabic" panose="02020603050405020304" pitchFamily="18" charset="-78"/>
              </a:rPr>
              <a:t>تحظى عمليات التوعية بقانون مكافحة الفساد والأنظمة المنبثقة عنه، واسس ومبادئ وقواعد النزاهة والشفافية والحوكمة، باهتمام كبير من قبل الهيئة في اطار اطلاعها بالمهام المنوطة بها بموجب القانون وتنفيذاً لما تضمنته الاستراتيجية الوطنية من اهداف ونتائج.</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indent="0" algn="just" rtl="1">
              <a:buNone/>
            </a:pPr>
            <a:r>
              <a:rPr lang="ar-JO" sz="1900" dirty="0">
                <a:latin typeface="Simplified Arabic" panose="02020603050405020304" pitchFamily="18" charset="-78"/>
                <a:cs typeface="Simplified Arabic" panose="02020603050405020304" pitchFamily="18" charset="-78"/>
              </a:rPr>
              <a:t>طورت الهيئة بالتعاون مع شركائه 13 برنامجا انبثقت عن الاستراتيجية الوطنية استهدفت كل مكونات الدولة وكافة الجهات الخاضعة وباشرت بتنفيذ ما احتوته تلك البرامج من أنشطة ومبادرات.</a:t>
            </a:r>
          </a:p>
          <a:p>
            <a:pPr marL="45720" indent="0" algn="just" rtl="1">
              <a:buNone/>
            </a:pPr>
            <a:r>
              <a:rPr lang="ar-JO" sz="1900" dirty="0">
                <a:latin typeface="Simplified Arabic" panose="02020603050405020304" pitchFamily="18" charset="-78"/>
                <a:cs typeface="Simplified Arabic" panose="02020603050405020304" pitchFamily="18" charset="-78"/>
              </a:rPr>
              <a:t>عملت الهيئة وشركائها خلال السنتين الماضيتين على تنفيذ العديد من الأنشطة التوعوية التي استهدفت قطاعات وشرائح واسعة من المجتمع.</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indent="0" algn="just" rtl="1">
              <a:buNone/>
            </a:pPr>
            <a:r>
              <a:rPr lang="ar-JO" sz="1900" dirty="0">
                <a:latin typeface="Simplified Arabic" panose="02020603050405020304" pitchFamily="18" charset="-78"/>
                <a:cs typeface="Simplified Arabic" panose="02020603050405020304" pitchFamily="18" charset="-78"/>
              </a:rPr>
              <a:t>وعلى الرغم من ذلك فما زال مستوى الالتزام بتنفيذ تلك الأنشطة والمبادرات من قبل الشركاء والجهات الخاضعة يوصف بالضعيف الى حد ما وهو ما يتطلب مزيد من الاهتمام والالتزام من قبلهم لتحقيق النتائج الرغوبة.</a:t>
            </a:r>
          </a:p>
          <a:p>
            <a:pPr marL="45720" indent="0" algn="just" rtl="1">
              <a:buNone/>
            </a:pPr>
            <a:endParaRPr lang="ar-JO" sz="500" dirty="0">
              <a:latin typeface="Simplified Arabic" panose="02020603050405020304" pitchFamily="18" charset="-78"/>
              <a:cs typeface="Simplified Arabic" panose="02020603050405020304" pitchFamily="18" charset="-78"/>
            </a:endParaRPr>
          </a:p>
          <a:p>
            <a:pPr marL="45720" indent="0" algn="just" rtl="1">
              <a:buNone/>
            </a:pPr>
            <a:r>
              <a:rPr lang="ar-JO" sz="1900" dirty="0">
                <a:latin typeface="Simplified Arabic" panose="02020603050405020304" pitchFamily="18" charset="-78"/>
                <a:cs typeface="Simplified Arabic" panose="02020603050405020304" pitchFamily="18" charset="-78"/>
              </a:rPr>
              <a:t>ولتحقيق مستوى اعلى من الالتزام والانخراط في تلك الجهود فالأمر يتطلب :</a:t>
            </a:r>
          </a:p>
          <a:p>
            <a:pPr marL="45720" indent="0" algn="just" rtl="1">
              <a:buNone/>
            </a:pPr>
            <a:r>
              <a:rPr lang="ar-JO" sz="1900" dirty="0">
                <a:latin typeface="Simplified Arabic" panose="02020603050405020304" pitchFamily="18" charset="-78"/>
                <a:cs typeface="Simplified Arabic" panose="02020603050405020304" pitchFamily="18" charset="-78"/>
              </a:rPr>
              <a:t>- توفير الموازنات الكافية لإنجاز البرامج المقرة التي تعكس استراتيجية وطنية بالنتيجة.</a:t>
            </a:r>
          </a:p>
          <a:p>
            <a:pPr marL="45720" indent="0" algn="just" rtl="1">
              <a:buNone/>
            </a:pPr>
            <a:r>
              <a:rPr lang="ar-JO" sz="1900" dirty="0">
                <a:latin typeface="Simplified Arabic" panose="02020603050405020304" pitchFamily="18" charset="-78"/>
                <a:cs typeface="Simplified Arabic" panose="02020603050405020304" pitchFamily="18" charset="-78"/>
              </a:rPr>
              <a:t>- قرار من الحكومة يلزم مكونات القطاع العام بتضمين ما ورد بالاستراتيجية الوطنية في باقي الاستراتيجيات القطاعية وعبر القطاعية والمؤسساتية بما يكفل رصد وتخصيص جزء من موازناتها بما يكفل التقيد والتنفيذ والانخراط الحقيقي في جهود تعزيز النزاهة ومكافحة الفساد.</a:t>
            </a:r>
          </a:p>
          <a:p>
            <a:pPr marL="45720" indent="0" algn="just" rtl="1">
              <a:buNone/>
            </a:pPr>
            <a:r>
              <a:rPr lang="ar-JO" sz="1900" dirty="0">
                <a:latin typeface="Simplified Arabic" panose="02020603050405020304" pitchFamily="18" charset="-78"/>
                <a:cs typeface="Simplified Arabic" panose="02020603050405020304" pitchFamily="18" charset="-78"/>
              </a:rPr>
              <a:t>- وبذات السياق الامر يتطلب اقبال من مؤسسات ومكونات القطاع الخاص والمجتمع المدني على الانخراط الأكثر عمقا في تنفيذ الاستراتيجية الوطنية وما انبثق عنها من برامج </a:t>
            </a:r>
            <a:endParaRPr lang="en-US" sz="19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39846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93BCE-716B-464E-AF90-09EAD2EEAFB9}"/>
              </a:ext>
            </a:extLst>
          </p:cNvPr>
          <p:cNvSpPr>
            <a:spLocks noGrp="1"/>
          </p:cNvSpPr>
          <p:nvPr>
            <p:ph type="title"/>
          </p:nvPr>
        </p:nvSpPr>
        <p:spPr>
          <a:xfrm>
            <a:off x="0" y="18978"/>
            <a:ext cx="9144000" cy="461665"/>
          </a:xfrm>
        </p:spPr>
        <p:txBody>
          <a:bodyPr/>
          <a:lstStyle/>
          <a:p>
            <a:pPr marL="0" indent="0" algn="ctr">
              <a:buNone/>
            </a:pPr>
            <a:r>
              <a:rPr lang="ar-JO" sz="2200" dirty="0">
                <a:latin typeface="Simplified Arabic" panose="02020603050405020304" pitchFamily="18" charset="-78"/>
                <a:cs typeface="Simplified Arabic" panose="02020603050405020304" pitchFamily="18" charset="-78"/>
              </a:rPr>
              <a:t>متطلبات التقيد بالقانون على مستوى الأنظمة المنبثقة عن قانون مكافحة الفساد</a:t>
            </a:r>
            <a:endParaRPr lang="en-US" sz="2200" dirty="0"/>
          </a:p>
        </p:txBody>
      </p:sp>
      <p:sp>
        <p:nvSpPr>
          <p:cNvPr id="3" name="Content Placeholder 2">
            <a:extLst>
              <a:ext uri="{FF2B5EF4-FFF2-40B4-BE49-F238E27FC236}">
                <a16:creationId xmlns:a16="http://schemas.microsoft.com/office/drawing/2014/main" id="{9029693D-3226-4C16-8AFB-4B2608661419}"/>
              </a:ext>
            </a:extLst>
          </p:cNvPr>
          <p:cNvSpPr>
            <a:spLocks noGrp="1"/>
          </p:cNvSpPr>
          <p:nvPr>
            <p:ph sz="quarter" idx="13"/>
          </p:nvPr>
        </p:nvSpPr>
        <p:spPr>
          <a:xfrm>
            <a:off x="395536" y="620688"/>
            <a:ext cx="8568952" cy="6237312"/>
          </a:xfrm>
        </p:spPr>
        <p:txBody>
          <a:bodyPr/>
          <a:lstStyle/>
          <a:p>
            <a:pPr marL="45720" indent="0" algn="just" rtl="1">
              <a:buNone/>
            </a:pPr>
            <a:r>
              <a:rPr lang="ar-JO" sz="2000" b="1" i="0" u="sng" dirty="0">
                <a:solidFill>
                  <a:schemeClr val="bg2">
                    <a:lumMod val="50000"/>
                  </a:schemeClr>
                </a:solidFill>
                <a:effectLst/>
                <a:latin typeface="Simplified Arabic" panose="02020603050405020304" pitchFamily="18" charset="-78"/>
                <a:cs typeface="Simplified Arabic" panose="02020603050405020304" pitchFamily="18" charset="-78"/>
              </a:rPr>
              <a:t>انبثق عن قانون مكافحة الفساد ثلاث أنظمة صدرت عن مجلس الوزراء بناء على ما تقدمت به الهيئة:</a:t>
            </a:r>
          </a:p>
          <a:p>
            <a:pPr marL="45720" indent="0" algn="just" rtl="1">
              <a:buNone/>
            </a:pPr>
            <a:endParaRPr lang="ar-JO" sz="500" b="1" i="0" u="sng" dirty="0">
              <a:solidFill>
                <a:schemeClr val="bg2">
                  <a:lumMod val="50000"/>
                </a:schemeClr>
              </a:solidFill>
              <a:effectLst/>
              <a:latin typeface="Simplified Arabic" panose="02020603050405020304" pitchFamily="18" charset="-78"/>
              <a:cs typeface="Simplified Arabic" panose="02020603050405020304" pitchFamily="18" charset="-78"/>
            </a:endParaRPr>
          </a:p>
          <a:p>
            <a:pPr marL="45720" indent="0" algn="just" rtl="1">
              <a:buNone/>
            </a:pPr>
            <a:r>
              <a:rPr lang="ar-JO" sz="2000" b="1" i="0" dirty="0">
                <a:solidFill>
                  <a:srgbClr val="000000"/>
                </a:solidFill>
                <a:effectLst/>
                <a:latin typeface="Simplified Arabic" panose="02020603050405020304" pitchFamily="18" charset="-78"/>
                <a:cs typeface="Simplified Arabic" panose="02020603050405020304" pitchFamily="18" charset="-78"/>
              </a:rPr>
              <a:t>قرار مجلس الوزراء رقم (7) لسنة 2019م بنظام حماية المبلغين والشهود والمخبرين والخبراء في قضايا الفساد وأقاربهم والأشخاص وثيقي الصلة بهم</a:t>
            </a:r>
          </a:p>
          <a:p>
            <a:pPr marL="45720" indent="0" algn="just" rtl="1">
              <a:buNone/>
            </a:pPr>
            <a:endParaRPr lang="ar-JO" sz="500" b="1" i="0" dirty="0">
              <a:solidFill>
                <a:srgbClr val="000000"/>
              </a:solidFill>
              <a:effectLst/>
              <a:latin typeface="Simplified Arabic" panose="02020603050405020304" pitchFamily="18" charset="-78"/>
              <a:cs typeface="Simplified Arabic" panose="02020603050405020304" pitchFamily="18" charset="-78"/>
            </a:endParaRPr>
          </a:p>
          <a:p>
            <a:pPr marL="45720" indent="0" algn="just" rtl="1">
              <a:buNone/>
            </a:pPr>
            <a:r>
              <a:rPr lang="ar-JO" sz="2000" dirty="0">
                <a:solidFill>
                  <a:srgbClr val="000000"/>
                </a:solidFill>
                <a:latin typeface="Simplified Arabic" panose="02020603050405020304" pitchFamily="18" charset="-78"/>
                <a:cs typeface="Simplified Arabic" panose="02020603050405020304" pitchFamily="18" charset="-78"/>
              </a:rPr>
              <a:t>يعتبر هذا النظام من اهم الأنظمة التي انبثقت عن القانون الداعمة لتعزيز جهود انفاذه، لدوره الفعال في تشجيع المبلغين والمشتكين على التقدم بالبلاغات والشكاوى عما يكتشفونه من أفعال فساد، فهو حاسم لشريحة المترددين في الإبلاغ باتجاه التقدم بالبلاغات والشكاوى الى الهيئة.</a:t>
            </a:r>
          </a:p>
          <a:p>
            <a:pPr marL="45720" indent="0" algn="just" rtl="1">
              <a:buNone/>
            </a:pPr>
            <a:endParaRPr lang="ar-JO" sz="500" dirty="0">
              <a:solidFill>
                <a:srgbClr val="000000"/>
              </a:solidFill>
              <a:latin typeface="Simplified Arabic" panose="02020603050405020304" pitchFamily="18" charset="-78"/>
              <a:cs typeface="Simplified Arabic" panose="02020603050405020304" pitchFamily="18" charset="-78"/>
            </a:endParaRPr>
          </a:p>
          <a:p>
            <a:pPr marL="45720" indent="0" algn="just" rtl="1">
              <a:buNone/>
            </a:pPr>
            <a:r>
              <a:rPr lang="ar-JO" sz="2000" dirty="0">
                <a:solidFill>
                  <a:srgbClr val="000000"/>
                </a:solidFill>
                <a:latin typeface="Simplified Arabic" panose="02020603050405020304" pitchFamily="18" charset="-78"/>
                <a:cs typeface="Simplified Arabic" panose="02020603050405020304" pitchFamily="18" charset="-78"/>
              </a:rPr>
              <a:t>تتعامل الهيئة بمسؤولية عالية ودقيقة للحيلولة دون استخدام هذا النظام من قبل المشتكين او المبلغين كدرع يحميهم او يبرر اخطائهم وتجاوزاتهم الإدارية بالمؤسسات التي يعملون فيها.</a:t>
            </a:r>
          </a:p>
          <a:p>
            <a:pPr marL="45720" indent="0" algn="just" rtl="1">
              <a:buNone/>
            </a:pPr>
            <a:endParaRPr lang="ar-JO" sz="500" dirty="0">
              <a:solidFill>
                <a:srgbClr val="000000"/>
              </a:solidFill>
              <a:latin typeface="Simplified Arabic" panose="02020603050405020304" pitchFamily="18" charset="-78"/>
              <a:cs typeface="Simplified Arabic" panose="02020603050405020304" pitchFamily="18" charset="-78"/>
            </a:endParaRPr>
          </a:p>
          <a:p>
            <a:pPr marL="45720" indent="0" algn="just" rtl="1">
              <a:buNone/>
            </a:pPr>
            <a:r>
              <a:rPr lang="ar-JO" sz="2000" dirty="0">
                <a:solidFill>
                  <a:srgbClr val="000000"/>
                </a:solidFill>
                <a:latin typeface="Simplified Arabic" panose="02020603050405020304" pitchFamily="18" charset="-78"/>
                <a:cs typeface="Simplified Arabic" panose="02020603050405020304" pitchFamily="18" charset="-78"/>
              </a:rPr>
              <a:t>تجدر الإشارة بهذا الصدد ان النظام يمنح الحماية ولا يعطي الحصانة.</a:t>
            </a:r>
          </a:p>
          <a:p>
            <a:pPr marL="45720" indent="0" algn="just" rtl="1">
              <a:buNone/>
            </a:pPr>
            <a:endParaRPr lang="ar-JO" sz="500" dirty="0">
              <a:solidFill>
                <a:srgbClr val="000000"/>
              </a:solidFill>
              <a:latin typeface="Simplified Arabic" panose="02020603050405020304" pitchFamily="18" charset="-78"/>
              <a:cs typeface="Simplified Arabic" panose="02020603050405020304" pitchFamily="18" charset="-78"/>
            </a:endParaRPr>
          </a:p>
          <a:p>
            <a:pPr marL="45720" indent="0" algn="just" rtl="1">
              <a:buNone/>
            </a:pPr>
            <a:r>
              <a:rPr lang="ar-JO" sz="2000" dirty="0">
                <a:solidFill>
                  <a:srgbClr val="000000"/>
                </a:solidFill>
                <a:latin typeface="Simplified Arabic" panose="02020603050405020304" pitchFamily="18" charset="-78"/>
                <a:cs typeface="Simplified Arabic" panose="02020603050405020304" pitchFamily="18" charset="-78"/>
              </a:rPr>
              <a:t>من الأهمية بمكان النظر لهذا النظام بنظره اكثر إيجابية وشمولية بما يمكن الهيئة من تنفيذ قرار الحماية بالشكل الأمثل من خلال وسائل قانونية ترتب مسؤولية على أي جهة كانت تخرق قرار الحماية لاسيما الوظيفية منها.</a:t>
            </a:r>
          </a:p>
          <a:p>
            <a:pPr marL="45720" indent="0" algn="just" rtl="1">
              <a:buNone/>
            </a:pPr>
            <a:endParaRPr lang="ar-JO" i="0" dirty="0">
              <a:solidFill>
                <a:srgbClr val="000000"/>
              </a:solidFill>
              <a:effectLst/>
              <a:latin typeface="Simplified Arabic" panose="02020603050405020304" pitchFamily="18" charset="-78"/>
              <a:cs typeface="Simplified Arabic" panose="02020603050405020304" pitchFamily="18" charset="-78"/>
            </a:endParaRPr>
          </a:p>
          <a:p>
            <a:pPr marL="45720" indent="0" algn="just" rtl="1">
              <a:buNone/>
            </a:pPr>
            <a:endParaRPr lang="ar-JO" i="0" dirty="0">
              <a:solidFill>
                <a:srgbClr val="000000"/>
              </a:solidFill>
              <a:effectLst/>
              <a:latin typeface="Simplified Arabic" panose="02020603050405020304" pitchFamily="18" charset="-78"/>
              <a:cs typeface="Simplified Arabic" panose="02020603050405020304" pitchFamily="18" charset="-78"/>
            </a:endParaRPr>
          </a:p>
          <a:p>
            <a:pPr marL="45720" indent="0" algn="r" rtl="1">
              <a:buNone/>
            </a:pPr>
            <a:endParaRPr lang="ar-JO" b="0" i="0" dirty="0">
              <a:solidFill>
                <a:srgbClr val="000000"/>
              </a:solidFill>
              <a:effectLst/>
              <a:latin typeface="Saira"/>
            </a:endParaRPr>
          </a:p>
          <a:p>
            <a:pPr marL="45720" indent="0" algn="r" rtl="1">
              <a:buNone/>
            </a:pPr>
            <a:endParaRPr lang="ar-JO" dirty="0">
              <a:solidFill>
                <a:srgbClr val="000000"/>
              </a:solidFill>
              <a:latin typeface="Saira"/>
            </a:endParaRPr>
          </a:p>
          <a:p>
            <a:pPr marL="45720" indent="0" algn="r" rtl="1">
              <a:buNone/>
            </a:pPr>
            <a:endParaRPr lang="ar-JO" dirty="0">
              <a:solidFill>
                <a:srgbClr val="000000"/>
              </a:solidFill>
              <a:latin typeface="Saira"/>
            </a:endParaRPr>
          </a:p>
          <a:p>
            <a:pPr marL="45720" indent="0" algn="r" rtl="1">
              <a:buNone/>
            </a:pPr>
            <a:endParaRPr lang="en-US" dirty="0"/>
          </a:p>
        </p:txBody>
      </p:sp>
    </p:spTree>
    <p:extLst>
      <p:ext uri="{BB962C8B-B14F-4D97-AF65-F5344CB8AC3E}">
        <p14:creationId xmlns:p14="http://schemas.microsoft.com/office/powerpoint/2010/main" val="2167976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1B3D1-CDA2-4C8C-8CA2-19E49E6A1E2C}"/>
              </a:ext>
            </a:extLst>
          </p:cNvPr>
          <p:cNvSpPr>
            <a:spLocks noGrp="1"/>
          </p:cNvSpPr>
          <p:nvPr>
            <p:ph type="title"/>
          </p:nvPr>
        </p:nvSpPr>
        <p:spPr>
          <a:xfrm>
            <a:off x="0" y="30852"/>
            <a:ext cx="9144000" cy="445820"/>
          </a:xfrm>
        </p:spPr>
        <p:txBody>
          <a:bodyPr/>
          <a:lstStyle/>
          <a:p>
            <a:pPr marL="0" indent="0" algn="ctr">
              <a:buNone/>
            </a:pPr>
            <a:r>
              <a:rPr lang="ar-JO" sz="2200" dirty="0">
                <a:latin typeface="Simplified Arabic" panose="02020603050405020304" pitchFamily="18" charset="-78"/>
                <a:cs typeface="Simplified Arabic" panose="02020603050405020304" pitchFamily="18" charset="-78"/>
              </a:rPr>
              <a:t>متطلبات التقيد بالقانون على مستوى الأنظمة المنبثقة عن قانون مكافحة الفساد</a:t>
            </a:r>
            <a:endParaRPr lang="en-US" sz="2200" dirty="0">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31A44AEE-2E38-4FBF-B7C7-37CEF333BF09}"/>
              </a:ext>
            </a:extLst>
          </p:cNvPr>
          <p:cNvSpPr>
            <a:spLocks noGrp="1"/>
          </p:cNvSpPr>
          <p:nvPr>
            <p:ph sz="quarter" idx="13"/>
          </p:nvPr>
        </p:nvSpPr>
        <p:spPr>
          <a:xfrm>
            <a:off x="251520" y="445820"/>
            <a:ext cx="8640960" cy="6381328"/>
          </a:xfrm>
        </p:spPr>
        <p:txBody>
          <a:bodyPr>
            <a:normAutofit/>
          </a:bodyPr>
          <a:lstStyle/>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kumimoji="0" lang="ar-JO" sz="2000" b="1" i="0" u="none" strike="noStrike" kern="1200" cap="none" spc="0" normalizeH="0" baseline="0" noProof="0" dirty="0">
                <a:ln>
                  <a:noFill/>
                </a:ln>
                <a:solidFill>
                  <a:srgbClr val="000000"/>
                </a:solidFill>
                <a:effectLst/>
                <a:uLnTx/>
                <a:uFillTx/>
                <a:latin typeface="Simplified Arabic" panose="02020603050405020304" pitchFamily="18" charset="-78"/>
                <a:cs typeface="Simplified Arabic" panose="02020603050405020304" pitchFamily="18" charset="-78"/>
              </a:rPr>
              <a:t>قرار مجلس الوزراء رقم (1) لسنة 2020 م بنظام الإفصاح عن تضارب المصالح:</a:t>
            </a: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br>
              <a:rPr kumimoji="0" lang="ar-JO" sz="500" b="0" i="0" u="none" strike="noStrike" kern="1200" cap="none" spc="0" normalizeH="0" baseline="0" noProof="0" dirty="0">
                <a:ln>
                  <a:noFill/>
                </a:ln>
                <a:solidFill>
                  <a:srgbClr val="000000"/>
                </a:solidFill>
                <a:effectLst/>
                <a:uLnTx/>
                <a:uFillTx/>
                <a:latin typeface="Simplified Arabic" panose="02020603050405020304" pitchFamily="18" charset="-78"/>
                <a:cs typeface="Simplified Arabic" panose="02020603050405020304" pitchFamily="18" charset="-78"/>
              </a:rPr>
            </a:br>
            <a:r>
              <a:rPr kumimoji="0" lang="ar-JO" sz="2000" b="0" i="0" u="none" strike="noStrike" kern="1200" cap="none" spc="0" normalizeH="0" baseline="0" noProof="0" dirty="0">
                <a:ln>
                  <a:noFill/>
                </a:ln>
                <a:solidFill>
                  <a:srgbClr val="000000"/>
                </a:solidFill>
                <a:effectLst/>
                <a:uLnTx/>
                <a:uFillTx/>
                <a:latin typeface="Simplified Arabic" panose="02020603050405020304" pitchFamily="18" charset="-78"/>
                <a:cs typeface="Simplified Arabic" panose="02020603050405020304" pitchFamily="18" charset="-78"/>
              </a:rPr>
              <a:t>يمثل هذا النظام احد اهم التدابير الوقائية للحيلولة دون وقوع أي من الخاضعين لقانون مكافحة الفساد في فعل مجرم بالقانون على انه تضارب للمصالح.</a:t>
            </a: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endParaRPr kumimoji="0" lang="ar-JO" sz="500" b="0" i="0" u="none" strike="noStrike" kern="1200" cap="none" spc="0" normalizeH="0" baseline="0" noProof="0" dirty="0">
              <a:ln>
                <a:noFill/>
              </a:ln>
              <a:solidFill>
                <a:srgbClr val="000000"/>
              </a:solidFill>
              <a:effectLst/>
              <a:uLnTx/>
              <a:uFillTx/>
              <a:latin typeface="Simplified Arabic" panose="02020603050405020304" pitchFamily="18" charset="-78"/>
              <a:cs typeface="Simplified Arabic" panose="02020603050405020304" pitchFamily="18" charset="-78"/>
            </a:endParaRP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lang="ar-JO" sz="2000" dirty="0">
                <a:latin typeface="Simplified Arabic" panose="02020603050405020304" pitchFamily="18" charset="-78"/>
                <a:cs typeface="Simplified Arabic" panose="02020603050405020304" pitchFamily="18" charset="-78"/>
              </a:rPr>
              <a:t>تناول النظام وبين حالات تضارب المصالح المحتملة وسبل التعامل معها والاليات الواجب اتباعها في الإفصاح واليات ازالته والمسؤولية المتربة على من يخالف ذلك.</a:t>
            </a: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endParaRPr lang="ar-JO" sz="500" dirty="0">
              <a:latin typeface="Simplified Arabic" panose="02020603050405020304" pitchFamily="18" charset="-78"/>
              <a:cs typeface="Simplified Arabic" panose="02020603050405020304" pitchFamily="18" charset="-78"/>
            </a:endParaRP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lang="ar-JO" sz="2000" dirty="0">
                <a:latin typeface="Simplified Arabic" panose="02020603050405020304" pitchFamily="18" charset="-78"/>
                <a:cs typeface="Simplified Arabic" panose="02020603050405020304" pitchFamily="18" charset="-78"/>
              </a:rPr>
              <a:t>نص النظام بالمادة 9 منه على تشكيل لجان -بالجهات المشمولة بالقرار- بقرار من مسؤولي تلك الجهات لغايات نظر ما يرفع لها من افصاحات على النماذج المخصصة لذلك وقد عملت الهيئة خلال العامين الماضيين على مخاطبة الجهات الخاضعة وحثهم على تشكيل تلك اللجان وتعميم نماذج الإفصاح على موظفيها المكلفين كما عملت على اجراء تدريبات على النظام بالجهات التي استجابت لتشكيل اللجان المطلوبة.</a:t>
            </a: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endParaRPr lang="ar-JO" sz="500" dirty="0">
              <a:latin typeface="Simplified Arabic" panose="02020603050405020304" pitchFamily="18" charset="-78"/>
              <a:cs typeface="Simplified Arabic" panose="02020603050405020304" pitchFamily="18" charset="-78"/>
            </a:endParaRP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lang="ar-JO" sz="2000" dirty="0">
                <a:latin typeface="Simplified Arabic" panose="02020603050405020304" pitchFamily="18" charset="-78"/>
                <a:cs typeface="Simplified Arabic" panose="02020603050405020304" pitchFamily="18" charset="-78"/>
              </a:rPr>
              <a:t>واقع الحال يشير الى ان عدد كبير من الجهات الخاضعة ما زال غير ملتزم بأحكام النظام من خلال عدم تشكيل اللجان المختصة وهو ما يعكس حالة من التراخي واللامبالاة من طرفها بهذا النظام رغم أهميته واهمية التقيد بما تضمنه بالنظر لكونه أداة فعاله وتدبير مهم من التدابير الوقائية.</a:t>
            </a: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endParaRPr lang="ar-JO" sz="500" dirty="0">
              <a:latin typeface="Simplified Arabic" panose="02020603050405020304" pitchFamily="18" charset="-78"/>
              <a:cs typeface="Simplified Arabic" panose="02020603050405020304" pitchFamily="18" charset="-78"/>
            </a:endParaRPr>
          </a:p>
          <a:p>
            <a:pPr marL="45720" marR="0" lvl="0" indent="0" algn="just" defTabSz="914400" rtl="1"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lang="ar-JO" sz="2000" dirty="0">
                <a:latin typeface="Simplified Arabic" panose="02020603050405020304" pitchFamily="18" charset="-78"/>
                <a:cs typeface="Simplified Arabic" panose="02020603050405020304" pitchFamily="18" charset="-78"/>
              </a:rPr>
              <a:t>وعليه تبرز الحاجة الى اجراء عالي المستوى من قبل مجلس الوزراء يؤكد فيه على أهمية وضرورة وضع هذا النظام من قبل الجهات التابعة للمجلس موضع التنفيذ والالتزام الفعلي تحت طائلة المساءلة، وقد يكون من الجيد إعادة النظر في مواد النظام لترتيب مسؤولية على عموم الجهات المكلفة التي لا تلتزم بإعمال نصوصه اصولا.</a:t>
            </a:r>
            <a:endParaRPr lang="en-US" dirty="0"/>
          </a:p>
        </p:txBody>
      </p:sp>
    </p:spTree>
    <p:extLst>
      <p:ext uri="{BB962C8B-B14F-4D97-AF65-F5344CB8AC3E}">
        <p14:creationId xmlns:p14="http://schemas.microsoft.com/office/powerpoint/2010/main" val="1543292867"/>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3433</TotalTime>
  <Words>2038</Words>
  <Application>Microsoft Office PowerPoint</Application>
  <PresentationFormat>عرض على الشاشة (4:3)</PresentationFormat>
  <Paragraphs>97</Paragraphs>
  <Slides>11</Slides>
  <Notes>1</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Slipstream</vt:lpstr>
      <vt:lpstr> المؤتمر الدولي الرابع لهيئة مكافحة الفساد فلسطين الثلاثاء:6-12-2022 متطلبات التقيد بقانون مكافحة الفساد والأنظمة المساندة له جمال قاش نائب رئيس هيئة مكافحة الفساد</vt:lpstr>
      <vt:lpstr>توطئة وتقديم</vt:lpstr>
      <vt:lpstr>متطلبات التقيد بالقانون على مستوى تلقي الشكاوى والبلاغات والتصرف فيها "انفاذ القانون" </vt:lpstr>
      <vt:lpstr>متطلبات التقيد بالقانون على مستوى تلقي الشكاوى والبلاغات والتصرف فيها" انفاذ القانون"</vt:lpstr>
      <vt:lpstr>متطلبات التقيد بالقانون على مستوى تلقي الشكاوى والبلاغات والتصرف فيها "انفاذ القانون"</vt:lpstr>
      <vt:lpstr>متطلبات التقيد بالقانون على مستوى التدابير الوقائية والتوعية المجتمعية</vt:lpstr>
      <vt:lpstr>متطلبات التقيد بالقانون على مستوى التدابير الوقائية و التوعية المجتمعية</vt:lpstr>
      <vt:lpstr>متطلبات التقيد بالقانون على مستوى الأنظمة المنبثقة عن قانون مكافحة الفساد</vt:lpstr>
      <vt:lpstr>متطلبات التقيد بالقانون على مستوى الأنظمة المنبثقة عن قانون مكافحة الفساد</vt:lpstr>
      <vt:lpstr>متطلبات التقيد بالقانون على مستوى الأنظمة المنبثقة عن قانون مكافحة الفساد</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الاستراتيجية الوطنية عبر القطاعية للنزاهة ومكافحة الفساد</dc:title>
  <dc:creator>Lotfy K. Samhan</dc:creator>
  <cp:lastModifiedBy>LOTFY SAMHAN</cp:lastModifiedBy>
  <cp:revision>104</cp:revision>
  <cp:lastPrinted>2022-12-05T13:13:48Z</cp:lastPrinted>
  <dcterms:created xsi:type="dcterms:W3CDTF">2019-10-14T06:17:59Z</dcterms:created>
  <dcterms:modified xsi:type="dcterms:W3CDTF">2022-12-05T13:53:01Z</dcterms:modified>
</cp:coreProperties>
</file>